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76" r:id="rId4"/>
    <p:sldId id="275" r:id="rId5"/>
    <p:sldId id="263" r:id="rId6"/>
    <p:sldId id="266" r:id="rId7"/>
    <p:sldId id="265" r:id="rId8"/>
    <p:sldId id="258" r:id="rId9"/>
    <p:sldId id="259" r:id="rId10"/>
    <p:sldId id="268" r:id="rId11"/>
    <p:sldId id="269" r:id="rId12"/>
    <p:sldId id="270" r:id="rId13"/>
    <p:sldId id="272" r:id="rId14"/>
  </p:sldIdLst>
  <p:sldSz cx="6858000" cy="9144000" type="screen4x3"/>
  <p:notesSz cx="7099300" cy="10234613"/>
  <p:embeddedFontLst>
    <p:embeddedFont>
      <p:font typeface="Angsana New" pitchFamily="18" charset="-34"/>
      <p:regular r:id="rId16"/>
      <p:bold r:id="rId17"/>
      <p:italic r:id="rId18"/>
      <p:boldItalic r:id="rId19"/>
    </p:embeddedFont>
    <p:embeddedFont>
      <p:font typeface="Calibri" pitchFamily="34" charset="0"/>
      <p:regular r:id="rId20"/>
      <p:bold r:id="rId21"/>
      <p:italic r:id="rId22"/>
      <p:boldItalic r:id="rId23"/>
    </p:embeddedFont>
    <p:embeddedFont>
      <p:font typeface="Cordia New" pitchFamily="34" charset="-34"/>
      <p:regular r:id="rId24"/>
      <p:bold r:id="rId25"/>
      <p:italic r:id="rId26"/>
      <p:boldItalic r:id="rId27"/>
    </p:embeddedFont>
    <p:embeddedFont>
      <p:font typeface="TH NiramitIT๙" pitchFamily="2" charset="-34"/>
      <p:regular r:id="rId28"/>
      <p:bold r:id="rId29"/>
      <p:italic r:id="rId30"/>
    </p:embeddedFont>
    <p:embeddedFont>
      <p:font typeface="Pattaya" pitchFamily="2" charset="-34"/>
      <p:regular r:id="rId31"/>
    </p:embeddedFont>
    <p:embeddedFont>
      <p:font typeface="TH Niramit AS" pitchFamily="2" charset="-34"/>
      <p:regular r:id="rId32"/>
    </p:embeddedFont>
    <p:embeddedFont>
      <p:font typeface="TH Krub" pitchFamily="2" charset="-34"/>
      <p:regular r:id="rId33"/>
      <p:bold r:id="rId34"/>
    </p:embeddedFont>
  </p:embeddedFontLst>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99"/>
    <a:srgbClr val="FF0066"/>
    <a:srgbClr val="FF5050"/>
    <a:srgbClr val="663300"/>
    <a:srgbClr val="003300"/>
  </p:clrMru>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ไม่มีลักษณะ, เส้นตาราง">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566" autoAdjust="0"/>
  </p:normalViewPr>
  <p:slideViewPr>
    <p:cSldViewPr>
      <p:cViewPr>
        <p:scale>
          <a:sx n="60" d="100"/>
          <a:sy n="60" d="100"/>
        </p:scale>
        <p:origin x="-1992" y="-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2" y="2"/>
            <a:ext cx="3076363" cy="511731"/>
          </a:xfrm>
          <a:prstGeom prst="rect">
            <a:avLst/>
          </a:prstGeom>
        </p:spPr>
        <p:txBody>
          <a:bodyPr vert="horz" lIns="99025" tIns="49512" rIns="99025" bIns="49512" rtlCol="0"/>
          <a:lstStyle>
            <a:lvl1pPr algn="l">
              <a:defRPr sz="1300"/>
            </a:lvl1pPr>
          </a:lstStyle>
          <a:p>
            <a:endParaRPr lang="th-TH"/>
          </a:p>
        </p:txBody>
      </p:sp>
      <p:sp>
        <p:nvSpPr>
          <p:cNvPr id="3" name="ตัวยึดวันที่ 2"/>
          <p:cNvSpPr>
            <a:spLocks noGrp="1"/>
          </p:cNvSpPr>
          <p:nvPr>
            <p:ph type="dt" idx="1"/>
          </p:nvPr>
        </p:nvSpPr>
        <p:spPr>
          <a:xfrm>
            <a:off x="4021294" y="2"/>
            <a:ext cx="3076363" cy="511731"/>
          </a:xfrm>
          <a:prstGeom prst="rect">
            <a:avLst/>
          </a:prstGeom>
        </p:spPr>
        <p:txBody>
          <a:bodyPr vert="horz" lIns="99025" tIns="49512" rIns="99025" bIns="49512" rtlCol="0"/>
          <a:lstStyle>
            <a:lvl1pPr algn="r">
              <a:defRPr sz="1300"/>
            </a:lvl1pPr>
          </a:lstStyle>
          <a:p>
            <a:fld id="{4CEB7A76-2346-4A5D-914F-1E99F9061D52}" type="datetimeFigureOut">
              <a:rPr lang="th-TH" smtClean="0"/>
              <a:pPr/>
              <a:t>03/08/65</a:t>
            </a:fld>
            <a:endParaRPr lang="th-TH"/>
          </a:p>
        </p:txBody>
      </p:sp>
      <p:sp>
        <p:nvSpPr>
          <p:cNvPr id="4" name="ตัวยึดรูปบนภาพนิ่ง 3"/>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9025" tIns="49512" rIns="99025" bIns="49512" rtlCol="0" anchor="ctr"/>
          <a:lstStyle/>
          <a:p>
            <a:endParaRPr lang="th-TH"/>
          </a:p>
        </p:txBody>
      </p:sp>
      <p:sp>
        <p:nvSpPr>
          <p:cNvPr id="5" name="ตัวยึดบันทึกย่อ 4"/>
          <p:cNvSpPr>
            <a:spLocks noGrp="1"/>
          </p:cNvSpPr>
          <p:nvPr>
            <p:ph type="body" sz="quarter" idx="3"/>
          </p:nvPr>
        </p:nvSpPr>
        <p:spPr>
          <a:xfrm>
            <a:off x="709931" y="4861441"/>
            <a:ext cx="5679440" cy="4605576"/>
          </a:xfrm>
          <a:prstGeom prst="rect">
            <a:avLst/>
          </a:prstGeom>
        </p:spPr>
        <p:txBody>
          <a:bodyPr vert="horz" lIns="99025" tIns="49512" rIns="99025" bIns="49512"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ยึดท้ายกระดาษ 5"/>
          <p:cNvSpPr>
            <a:spLocks noGrp="1"/>
          </p:cNvSpPr>
          <p:nvPr>
            <p:ph type="ftr" sz="quarter" idx="4"/>
          </p:nvPr>
        </p:nvSpPr>
        <p:spPr>
          <a:xfrm>
            <a:off x="2" y="9721109"/>
            <a:ext cx="3076363" cy="511731"/>
          </a:xfrm>
          <a:prstGeom prst="rect">
            <a:avLst/>
          </a:prstGeom>
        </p:spPr>
        <p:txBody>
          <a:bodyPr vert="horz" lIns="99025" tIns="49512" rIns="99025" bIns="49512" rtlCol="0" anchor="b"/>
          <a:lstStyle>
            <a:lvl1pPr algn="l">
              <a:defRPr sz="1300"/>
            </a:lvl1pPr>
          </a:lstStyle>
          <a:p>
            <a:endParaRPr lang="th-TH"/>
          </a:p>
        </p:txBody>
      </p:sp>
      <p:sp>
        <p:nvSpPr>
          <p:cNvPr id="7" name="ตัวยึดหมายเลขภาพนิ่ง 6"/>
          <p:cNvSpPr>
            <a:spLocks noGrp="1"/>
          </p:cNvSpPr>
          <p:nvPr>
            <p:ph type="sldNum" sz="quarter" idx="5"/>
          </p:nvPr>
        </p:nvSpPr>
        <p:spPr>
          <a:xfrm>
            <a:off x="4021294" y="9721109"/>
            <a:ext cx="3076363" cy="511731"/>
          </a:xfrm>
          <a:prstGeom prst="rect">
            <a:avLst/>
          </a:prstGeom>
        </p:spPr>
        <p:txBody>
          <a:bodyPr vert="horz" lIns="99025" tIns="49512" rIns="99025" bIns="49512" rtlCol="0" anchor="b"/>
          <a:lstStyle>
            <a:lvl1pPr algn="r">
              <a:defRPr sz="1300"/>
            </a:lvl1pPr>
          </a:lstStyle>
          <a:p>
            <a:fld id="{8FC9EC87-FC93-4F28-99BA-53384B906869}"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8FC9EC87-FC93-4F28-99BA-53384B906869}" type="slidenum">
              <a:rPr lang="th-TH" smtClean="0"/>
              <a:pPr/>
              <a:t>3</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8FC9EC87-FC93-4F28-99BA-53384B906869}" type="slidenum">
              <a:rPr lang="th-TH" smtClean="0"/>
              <a:pPr/>
              <a:t>4</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8FC9EC87-FC93-4F28-99BA-53384B906869}" type="slidenum">
              <a:rPr lang="th-TH" smtClean="0"/>
              <a:pPr/>
              <a:t>6</a:t>
            </a:fld>
            <a:endParaRPr 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ยึดรูปบนภาพนิ่ง 1"/>
          <p:cNvSpPr>
            <a:spLocks noGrp="1" noRot="1" noChangeAspect="1"/>
          </p:cNvSpPr>
          <p:nvPr>
            <p:ph type="sldImg"/>
          </p:nvPr>
        </p:nvSpPr>
        <p:spPr/>
      </p:sp>
      <p:sp>
        <p:nvSpPr>
          <p:cNvPr id="3" name="ตัวยึดบันทึกย่อ 2"/>
          <p:cNvSpPr>
            <a:spLocks noGrp="1"/>
          </p:cNvSpPr>
          <p:nvPr>
            <p:ph type="body" idx="1"/>
          </p:nvPr>
        </p:nvSpPr>
        <p:spPr/>
        <p:txBody>
          <a:bodyPr>
            <a:normAutofit/>
          </a:bodyPr>
          <a:lstStyle/>
          <a:p>
            <a:endParaRPr lang="th-TH" dirty="0"/>
          </a:p>
        </p:txBody>
      </p:sp>
      <p:sp>
        <p:nvSpPr>
          <p:cNvPr id="4" name="ตัวยึดหมายเลขภาพนิ่ง 3"/>
          <p:cNvSpPr>
            <a:spLocks noGrp="1"/>
          </p:cNvSpPr>
          <p:nvPr>
            <p:ph type="sldNum" sz="quarter" idx="10"/>
          </p:nvPr>
        </p:nvSpPr>
        <p:spPr/>
        <p:txBody>
          <a:bodyPr/>
          <a:lstStyle/>
          <a:p>
            <a:fld id="{8FC9EC87-FC93-4F28-99BA-53384B906869}" type="slidenum">
              <a:rPr lang="th-TH" smtClean="0"/>
              <a:pPr/>
              <a:t>7</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514350" y="2840568"/>
            <a:ext cx="5829300" cy="1960033"/>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ยึดวันที่ 3"/>
          <p:cNvSpPr>
            <a:spLocks noGrp="1"/>
          </p:cNvSpPr>
          <p:nvPr>
            <p:ph type="dt" sz="half" idx="10"/>
          </p:nvPr>
        </p:nvSpPr>
        <p:spPr/>
        <p:txBody>
          <a:body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3729037" y="488951"/>
            <a:ext cx="1157288" cy="104013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257175" y="488951"/>
            <a:ext cx="3357563" cy="104013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10"/>
          </p:nvPr>
        </p:nvSpPr>
        <p:spPr/>
        <p:txBody>
          <a:body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41735" y="5875867"/>
            <a:ext cx="5829300" cy="1816100"/>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ยึดวันที่ 3"/>
          <p:cNvSpPr>
            <a:spLocks noGrp="1"/>
          </p:cNvSpPr>
          <p:nvPr>
            <p:ph type="dt" sz="half" idx="10"/>
          </p:nvPr>
        </p:nvSpPr>
        <p:spPr/>
        <p:txBody>
          <a:body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11"/>
          </p:nvPr>
        </p:nvSpPr>
        <p:spPr/>
        <p:txBody>
          <a:bodyPr/>
          <a:lstStyle/>
          <a:p>
            <a:endParaRPr lang="th-TH"/>
          </a:p>
        </p:txBody>
      </p:sp>
      <p:sp>
        <p:nvSpPr>
          <p:cNvPr id="6" name="ตัวยึดหมายเลขภาพนิ่ง 5"/>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วันที่ 4"/>
          <p:cNvSpPr>
            <a:spLocks noGrp="1"/>
          </p:cNvSpPr>
          <p:nvPr>
            <p:ph type="dt" sz="half" idx="10"/>
          </p:nvPr>
        </p:nvSpPr>
        <p:spPr/>
        <p:txBody>
          <a:bodyPr/>
          <a:lstStyle/>
          <a:p>
            <a:fld id="{EFF69255-2249-48DF-B6A2-648156D18607}" type="datetimeFigureOut">
              <a:rPr lang="th-TH" smtClean="0"/>
              <a:pPr/>
              <a:t>03/08/65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2900" y="366184"/>
            <a:ext cx="6172200" cy="1524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ยึดวันที่ 6"/>
          <p:cNvSpPr>
            <a:spLocks noGrp="1"/>
          </p:cNvSpPr>
          <p:nvPr>
            <p:ph type="dt" sz="half" idx="10"/>
          </p:nvPr>
        </p:nvSpPr>
        <p:spPr/>
        <p:txBody>
          <a:bodyPr/>
          <a:lstStyle/>
          <a:p>
            <a:fld id="{EFF69255-2249-48DF-B6A2-648156D18607}" type="datetimeFigureOut">
              <a:rPr lang="th-TH" smtClean="0"/>
              <a:pPr/>
              <a:t>03/08/65</a:t>
            </a:fld>
            <a:endParaRPr lang="th-TH"/>
          </a:p>
        </p:txBody>
      </p:sp>
      <p:sp>
        <p:nvSpPr>
          <p:cNvPr id="8" name="ตัวยึดท้ายกระดาษ 7"/>
          <p:cNvSpPr>
            <a:spLocks noGrp="1"/>
          </p:cNvSpPr>
          <p:nvPr>
            <p:ph type="ftr" sz="quarter" idx="11"/>
          </p:nvPr>
        </p:nvSpPr>
        <p:spPr/>
        <p:txBody>
          <a:bodyPr/>
          <a:lstStyle/>
          <a:p>
            <a:endParaRPr lang="th-TH"/>
          </a:p>
        </p:txBody>
      </p:sp>
      <p:sp>
        <p:nvSpPr>
          <p:cNvPr id="9" name="ตัวยึดหมายเลขภาพนิ่ง 8"/>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วันที่ 2"/>
          <p:cNvSpPr>
            <a:spLocks noGrp="1"/>
          </p:cNvSpPr>
          <p:nvPr>
            <p:ph type="dt" sz="half" idx="10"/>
          </p:nvPr>
        </p:nvSpPr>
        <p:spPr/>
        <p:txBody>
          <a:bodyPr/>
          <a:lstStyle/>
          <a:p>
            <a:fld id="{EFF69255-2249-48DF-B6A2-648156D18607}" type="datetimeFigureOut">
              <a:rPr lang="th-TH" smtClean="0"/>
              <a:pPr/>
              <a:t>03/08/65</a:t>
            </a:fld>
            <a:endParaRPr lang="th-TH"/>
          </a:p>
        </p:txBody>
      </p:sp>
      <p:sp>
        <p:nvSpPr>
          <p:cNvPr id="4" name="ตัวยึดท้ายกระดาษ 3"/>
          <p:cNvSpPr>
            <a:spLocks noGrp="1"/>
          </p:cNvSpPr>
          <p:nvPr>
            <p:ph type="ftr" sz="quarter" idx="11"/>
          </p:nvPr>
        </p:nvSpPr>
        <p:spPr/>
        <p:txBody>
          <a:bodyPr/>
          <a:lstStyle/>
          <a:p>
            <a:endParaRPr lang="th-TH"/>
          </a:p>
        </p:txBody>
      </p:sp>
      <p:sp>
        <p:nvSpPr>
          <p:cNvPr id="5" name="ตัวยึดหมายเลขภาพนิ่ง 4"/>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1"/>
          <p:cNvSpPr>
            <a:spLocks noGrp="1"/>
          </p:cNvSpPr>
          <p:nvPr>
            <p:ph type="dt" sz="half" idx="10"/>
          </p:nvPr>
        </p:nvSpPr>
        <p:spPr/>
        <p:txBody>
          <a:bodyPr/>
          <a:lstStyle/>
          <a:p>
            <a:fld id="{EFF69255-2249-48DF-B6A2-648156D18607}" type="datetimeFigureOut">
              <a:rPr lang="th-TH" smtClean="0"/>
              <a:pPr/>
              <a:t>03/08/65</a:t>
            </a:fld>
            <a:endParaRPr lang="th-TH"/>
          </a:p>
        </p:txBody>
      </p:sp>
      <p:sp>
        <p:nvSpPr>
          <p:cNvPr id="3" name="ตัวยึดท้ายกระดาษ 2"/>
          <p:cNvSpPr>
            <a:spLocks noGrp="1"/>
          </p:cNvSpPr>
          <p:nvPr>
            <p:ph type="ftr" sz="quarter" idx="11"/>
          </p:nvPr>
        </p:nvSpPr>
        <p:spPr/>
        <p:txBody>
          <a:bodyPr/>
          <a:lstStyle/>
          <a:p>
            <a:endParaRPr lang="th-TH"/>
          </a:p>
        </p:txBody>
      </p:sp>
      <p:sp>
        <p:nvSpPr>
          <p:cNvPr id="4" name="ตัวยึดหมายเลขภาพนิ่ง 3"/>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2900" y="364067"/>
            <a:ext cx="2256235" cy="154940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EFF69255-2249-48DF-B6A2-648156D18607}" type="datetimeFigureOut">
              <a:rPr lang="th-TH" smtClean="0"/>
              <a:pPr/>
              <a:t>03/08/65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344216" y="6400800"/>
            <a:ext cx="4114800" cy="755651"/>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ยึดข้อความ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ยึดวันที่ 4"/>
          <p:cNvSpPr>
            <a:spLocks noGrp="1"/>
          </p:cNvSpPr>
          <p:nvPr>
            <p:ph type="dt" sz="half" idx="10"/>
          </p:nvPr>
        </p:nvSpPr>
        <p:spPr/>
        <p:txBody>
          <a:bodyPr/>
          <a:lstStyle/>
          <a:p>
            <a:fld id="{EFF69255-2249-48DF-B6A2-648156D18607}" type="datetimeFigureOut">
              <a:rPr lang="th-TH" smtClean="0"/>
              <a:pPr/>
              <a:t>03/08/65</a:t>
            </a:fld>
            <a:endParaRPr lang="th-TH"/>
          </a:p>
        </p:txBody>
      </p:sp>
      <p:sp>
        <p:nvSpPr>
          <p:cNvPr id="6" name="ตัวยึดท้ายกระดาษ 5"/>
          <p:cNvSpPr>
            <a:spLocks noGrp="1"/>
          </p:cNvSpPr>
          <p:nvPr>
            <p:ph type="ftr" sz="quarter" idx="11"/>
          </p:nvPr>
        </p:nvSpPr>
        <p:spPr/>
        <p:txBody>
          <a:bodyPr/>
          <a:lstStyle/>
          <a:p>
            <a:endParaRPr lang="th-TH"/>
          </a:p>
        </p:txBody>
      </p:sp>
      <p:sp>
        <p:nvSpPr>
          <p:cNvPr id="7" name="ตัวยึดหมายเลขภาพนิ่ง 6"/>
          <p:cNvSpPr>
            <a:spLocks noGrp="1"/>
          </p:cNvSpPr>
          <p:nvPr>
            <p:ph type="sldNum" sz="quarter" idx="12"/>
          </p:nvPr>
        </p:nvSpPr>
        <p:spPr/>
        <p:txBody>
          <a:bodyPr/>
          <a:lstStyle/>
          <a:p>
            <a:fld id="{BB7B0458-D73A-4B73-A33D-B1F11020616E}"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วันที่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FF69255-2249-48DF-B6A2-648156D18607}" type="datetimeFigureOut">
              <a:rPr lang="th-TH" smtClean="0"/>
              <a:pPr/>
              <a:t>03/08/65</a:t>
            </a:fld>
            <a:endParaRPr lang="th-TH"/>
          </a:p>
        </p:txBody>
      </p:sp>
      <p:sp>
        <p:nvSpPr>
          <p:cNvPr id="5" name="ตัวยึดท้ายกระดาษ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ยึดหมายเลขภาพนิ่ง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B7B0458-D73A-4B73-A33D-B1F11020616E}"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สี่เหลี่ยมผืนผ้า 28"/>
          <p:cNvSpPr/>
          <p:nvPr/>
        </p:nvSpPr>
        <p:spPr>
          <a:xfrm>
            <a:off x="0" y="7429520"/>
            <a:ext cx="6858000" cy="1714480"/>
          </a:xfrm>
          <a:prstGeom prst="rect">
            <a:avLst/>
          </a:prstGeom>
          <a:solidFill>
            <a:srgbClr val="FF505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สี่เหลี่ยมผืนผ้า 9"/>
          <p:cNvSpPr/>
          <p:nvPr/>
        </p:nvSpPr>
        <p:spPr>
          <a:xfrm>
            <a:off x="0" y="1714480"/>
            <a:ext cx="6858000" cy="214314"/>
          </a:xfrm>
          <a:prstGeom prst="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รูปห้าเหลี่ยม 10"/>
          <p:cNvSpPr/>
          <p:nvPr/>
        </p:nvSpPr>
        <p:spPr>
          <a:xfrm flipH="1">
            <a:off x="2928934" y="1214414"/>
            <a:ext cx="3929066" cy="428628"/>
          </a:xfrm>
          <a:prstGeom prst="homePlate">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TextBox 11"/>
          <p:cNvSpPr txBox="1"/>
          <p:nvPr/>
        </p:nvSpPr>
        <p:spPr>
          <a:xfrm>
            <a:off x="357166" y="1214414"/>
            <a:ext cx="6143668" cy="523220"/>
          </a:xfrm>
          <a:prstGeom prst="rect">
            <a:avLst/>
          </a:prstGeom>
          <a:noFill/>
        </p:spPr>
        <p:txBody>
          <a:bodyPr wrap="square" rtlCol="0">
            <a:spAutoFit/>
          </a:bodyPr>
          <a:lstStyle/>
          <a:p>
            <a:pPr algn="r"/>
            <a:r>
              <a:rPr lang="th-TH" b="1" dirty="0" smtClean="0">
                <a:latin typeface="TH NiramitIT๙" pitchFamily="2" charset="-34"/>
                <a:cs typeface="TH NiramitIT๙" pitchFamily="2" charset="-34"/>
              </a:rPr>
              <a:t>ประจำเดือนกรกฎาคม 2565</a:t>
            </a:r>
            <a:endParaRPr lang="th-TH" b="1" dirty="0">
              <a:latin typeface="TH NiramitIT๙" pitchFamily="2" charset="-34"/>
              <a:cs typeface="TH NiramitIT๙" pitchFamily="2" charset="-34"/>
            </a:endParaRPr>
          </a:p>
        </p:txBody>
      </p:sp>
      <p:sp>
        <p:nvSpPr>
          <p:cNvPr id="13" name="TextBox 12"/>
          <p:cNvSpPr txBox="1"/>
          <p:nvPr/>
        </p:nvSpPr>
        <p:spPr>
          <a:xfrm>
            <a:off x="2786058" y="814304"/>
            <a:ext cx="6000792" cy="400110"/>
          </a:xfrm>
          <a:prstGeom prst="rect">
            <a:avLst/>
          </a:prstGeom>
          <a:noFill/>
        </p:spPr>
        <p:txBody>
          <a:bodyPr wrap="square" rtlCol="0">
            <a:spAutoFit/>
          </a:bodyPr>
          <a:lstStyle/>
          <a:p>
            <a:r>
              <a:rPr lang="en-US" sz="2000" dirty="0" err="1" smtClean="0">
                <a:solidFill>
                  <a:schemeClr val="bg1"/>
                </a:solidFill>
                <a:latin typeface="JS Junkaew" pitchFamily="50" charset="0"/>
                <a:cs typeface="JS Junkaew" pitchFamily="50" charset="0"/>
              </a:rPr>
              <a:t>Samutsakhon</a:t>
            </a:r>
            <a:r>
              <a:rPr lang="en-US" sz="2000" dirty="0" smtClean="0">
                <a:solidFill>
                  <a:schemeClr val="bg1"/>
                </a:solidFill>
                <a:latin typeface="JS Junkaew" pitchFamily="50" charset="0"/>
                <a:cs typeface="JS Junkaew" pitchFamily="50" charset="0"/>
              </a:rPr>
              <a:t> Provincial Employment Office</a:t>
            </a:r>
            <a:endParaRPr lang="th-TH" sz="2000" dirty="0">
              <a:solidFill>
                <a:schemeClr val="bg1"/>
              </a:solidFill>
              <a:latin typeface="JS Junkaew" pitchFamily="50" charset="0"/>
              <a:cs typeface="JS Junkaew" pitchFamily="50" charset="0"/>
            </a:endParaRPr>
          </a:p>
        </p:txBody>
      </p:sp>
      <p:sp>
        <p:nvSpPr>
          <p:cNvPr id="20" name="TextBox 19"/>
          <p:cNvSpPr txBox="1"/>
          <p:nvPr/>
        </p:nvSpPr>
        <p:spPr>
          <a:xfrm>
            <a:off x="2571744" y="7741531"/>
            <a:ext cx="5643602" cy="830997"/>
          </a:xfrm>
          <a:prstGeom prst="rect">
            <a:avLst/>
          </a:prstGeom>
          <a:noFill/>
        </p:spPr>
        <p:txBody>
          <a:bodyPr wrap="square" rtlCol="0">
            <a:spAutoFit/>
          </a:bodyPr>
          <a:lstStyle/>
          <a:p>
            <a:pPr algn="ctr"/>
            <a:r>
              <a:rPr lang="th-TH" sz="1600" b="1" dirty="0" smtClean="0">
                <a:latin typeface="TH NiramitIT๙" pitchFamily="2" charset="-34"/>
                <a:cs typeface="TH NiramitIT๙" pitchFamily="2" charset="-34"/>
              </a:rPr>
              <a:t>สำนักงานจัดหางานจังหวัดสมุทรสาคร</a:t>
            </a:r>
          </a:p>
          <a:p>
            <a:pPr algn="ctr"/>
            <a:r>
              <a:rPr lang="th-TH" sz="1600" b="1" dirty="0" smtClean="0">
                <a:latin typeface="TH NiramitIT๙" pitchFamily="2" charset="-34"/>
                <a:cs typeface="TH NiramitIT๙" pitchFamily="2" charset="-34"/>
              </a:rPr>
              <a:t>68/87 ม.8 ต.ท่าทราย </a:t>
            </a:r>
          </a:p>
          <a:p>
            <a:pPr algn="ctr"/>
            <a:r>
              <a:rPr lang="th-TH" sz="1600" b="1" dirty="0" smtClean="0">
                <a:latin typeface="TH NiramitIT๙" pitchFamily="2" charset="-34"/>
                <a:cs typeface="TH NiramitIT๙" pitchFamily="2" charset="-34"/>
              </a:rPr>
              <a:t>อ.เมืองสมุทรสาคร จ.สมุทรสาคร 74000</a:t>
            </a:r>
            <a:endParaRPr lang="th-TH" sz="1600" b="1" dirty="0">
              <a:latin typeface="TH NiramitIT๙" pitchFamily="2" charset="-34"/>
              <a:cs typeface="TH NiramitIT๙" pitchFamily="2" charset="-34"/>
            </a:endParaRPr>
          </a:p>
        </p:txBody>
      </p:sp>
      <p:sp>
        <p:nvSpPr>
          <p:cNvPr id="21" name="TextBox 20"/>
          <p:cNvSpPr txBox="1"/>
          <p:nvPr/>
        </p:nvSpPr>
        <p:spPr>
          <a:xfrm>
            <a:off x="642918" y="7572396"/>
            <a:ext cx="1857388" cy="338554"/>
          </a:xfrm>
          <a:prstGeom prst="rect">
            <a:avLst/>
          </a:prstGeom>
          <a:noFill/>
        </p:spPr>
        <p:txBody>
          <a:bodyPr wrap="square" rtlCol="0">
            <a:spAutoFit/>
          </a:bodyPr>
          <a:lstStyle/>
          <a:p>
            <a:r>
              <a:rPr lang="th-TH" sz="1600" b="1" dirty="0" smtClean="0">
                <a:latin typeface="TH NiramitIT๙" pitchFamily="2" charset="-34"/>
                <a:cs typeface="TH NiramitIT๙" pitchFamily="2" charset="-34"/>
              </a:rPr>
              <a:t>034-836223-5</a:t>
            </a:r>
            <a:endParaRPr lang="th-TH" sz="1600" b="1" dirty="0">
              <a:latin typeface="TH NiramitIT๙" pitchFamily="2" charset="-34"/>
              <a:cs typeface="TH NiramitIT๙" pitchFamily="2" charset="-34"/>
            </a:endParaRPr>
          </a:p>
        </p:txBody>
      </p:sp>
      <p:pic>
        <p:nvPicPr>
          <p:cNvPr id="22" name="รูปภาพ 21" descr="images.png"/>
          <p:cNvPicPr>
            <a:picLocks noChangeAspect="1"/>
          </p:cNvPicPr>
          <p:nvPr/>
        </p:nvPicPr>
        <p:blipFill>
          <a:blip r:embed="rId2">
            <a:clrChange>
              <a:clrFrom>
                <a:srgbClr val="FFFFFF"/>
              </a:clrFrom>
              <a:clrTo>
                <a:srgbClr val="FFFFFF">
                  <a:alpha val="0"/>
                </a:srgbClr>
              </a:clrTo>
            </a:clrChange>
          </a:blip>
          <a:stretch>
            <a:fillRect/>
          </a:stretch>
        </p:blipFill>
        <p:spPr>
          <a:xfrm>
            <a:off x="214290" y="7426154"/>
            <a:ext cx="360000" cy="431994"/>
          </a:xfrm>
          <a:prstGeom prst="rect">
            <a:avLst/>
          </a:prstGeom>
        </p:spPr>
      </p:pic>
      <p:pic>
        <p:nvPicPr>
          <p:cNvPr id="23" name="รูปภาพ 22" descr="90-903524_free-png-email-icon-android-lollipop-png-images.png"/>
          <p:cNvPicPr>
            <a:picLocks noChangeAspect="1"/>
          </p:cNvPicPr>
          <p:nvPr/>
        </p:nvPicPr>
        <p:blipFill>
          <a:blip r:embed="rId3" cstate="print">
            <a:clrChange>
              <a:clrFrom>
                <a:srgbClr val="F6F6F6"/>
              </a:clrFrom>
              <a:clrTo>
                <a:srgbClr val="F6F6F6">
                  <a:alpha val="0"/>
                </a:srgbClr>
              </a:clrTo>
            </a:clrChange>
          </a:blip>
          <a:stretch>
            <a:fillRect/>
          </a:stretch>
        </p:blipFill>
        <p:spPr>
          <a:xfrm>
            <a:off x="204060" y="7878138"/>
            <a:ext cx="360000" cy="337200"/>
          </a:xfrm>
          <a:prstGeom prst="rect">
            <a:avLst/>
          </a:prstGeom>
        </p:spPr>
      </p:pic>
      <p:sp>
        <p:nvSpPr>
          <p:cNvPr id="24" name="TextBox 23"/>
          <p:cNvSpPr txBox="1"/>
          <p:nvPr/>
        </p:nvSpPr>
        <p:spPr>
          <a:xfrm>
            <a:off x="642918" y="7948222"/>
            <a:ext cx="2643206" cy="338554"/>
          </a:xfrm>
          <a:prstGeom prst="rect">
            <a:avLst/>
          </a:prstGeom>
          <a:noFill/>
        </p:spPr>
        <p:txBody>
          <a:bodyPr wrap="square" rtlCol="0">
            <a:spAutoFit/>
          </a:bodyPr>
          <a:lstStyle/>
          <a:p>
            <a:r>
              <a:rPr lang="en-US" sz="1600" b="1" dirty="0" smtClean="0">
                <a:latin typeface="TH NiramitIT๙" pitchFamily="2" charset="-34"/>
                <a:cs typeface="TH NiramitIT๙" pitchFamily="2" charset="-34"/>
              </a:rPr>
              <a:t>Skn@doe.go.th</a:t>
            </a:r>
            <a:endParaRPr lang="th-TH" sz="1600" b="1" dirty="0">
              <a:latin typeface="TH NiramitIT๙" pitchFamily="2" charset="-34"/>
              <a:cs typeface="TH NiramitIT๙" pitchFamily="2" charset="-34"/>
            </a:endParaRPr>
          </a:p>
        </p:txBody>
      </p:sp>
      <p:pic>
        <p:nvPicPr>
          <p:cNvPr id="25" name="รูปภาพ 24" descr="1024px-Facebook_Logo_(2019).png"/>
          <p:cNvPicPr>
            <a:picLocks noChangeAspect="1"/>
          </p:cNvPicPr>
          <p:nvPr/>
        </p:nvPicPr>
        <p:blipFill>
          <a:blip r:embed="rId4" cstate="print"/>
          <a:stretch>
            <a:fillRect/>
          </a:stretch>
        </p:blipFill>
        <p:spPr>
          <a:xfrm>
            <a:off x="204061" y="8283966"/>
            <a:ext cx="360000" cy="360000"/>
          </a:xfrm>
          <a:prstGeom prst="rect">
            <a:avLst/>
          </a:prstGeom>
        </p:spPr>
      </p:pic>
      <p:sp>
        <p:nvSpPr>
          <p:cNvPr id="26" name="TextBox 25"/>
          <p:cNvSpPr txBox="1"/>
          <p:nvPr/>
        </p:nvSpPr>
        <p:spPr>
          <a:xfrm>
            <a:off x="642918" y="8376850"/>
            <a:ext cx="3643338" cy="338554"/>
          </a:xfrm>
          <a:prstGeom prst="rect">
            <a:avLst/>
          </a:prstGeom>
          <a:noFill/>
        </p:spPr>
        <p:txBody>
          <a:bodyPr wrap="square" rtlCol="0">
            <a:spAutoFit/>
          </a:bodyPr>
          <a:lstStyle/>
          <a:p>
            <a:r>
              <a:rPr lang="th-TH" sz="1600" b="1" dirty="0" smtClean="0">
                <a:latin typeface="TH NiramitIT๙" pitchFamily="2" charset="-34"/>
                <a:cs typeface="TH NiramitIT๙" pitchFamily="2" charset="-34"/>
              </a:rPr>
              <a:t>สำนักงานจัดหางานจังหวัดสมุทรสาคร</a:t>
            </a:r>
            <a:endParaRPr lang="th-TH" sz="1600" b="1" dirty="0">
              <a:latin typeface="TH NiramitIT๙" pitchFamily="2" charset="-34"/>
              <a:cs typeface="TH NiramitIT๙" pitchFamily="2" charset="-34"/>
            </a:endParaRPr>
          </a:p>
        </p:txBody>
      </p:sp>
      <p:pic>
        <p:nvPicPr>
          <p:cNvPr id="27" name="รูปภาพ 26" descr="ดาวน์โหลด.png"/>
          <p:cNvPicPr>
            <a:picLocks noChangeAspect="1"/>
          </p:cNvPicPr>
          <p:nvPr/>
        </p:nvPicPr>
        <p:blipFill>
          <a:blip r:embed="rId5">
            <a:clrChange>
              <a:clrFrom>
                <a:srgbClr val="FFFFFF"/>
              </a:clrFrom>
              <a:clrTo>
                <a:srgbClr val="FFFFFF">
                  <a:alpha val="0"/>
                </a:srgbClr>
              </a:clrTo>
            </a:clrChange>
          </a:blip>
          <a:stretch>
            <a:fillRect/>
          </a:stretch>
        </p:blipFill>
        <p:spPr>
          <a:xfrm>
            <a:off x="142852" y="8643966"/>
            <a:ext cx="432000" cy="432000"/>
          </a:xfrm>
          <a:prstGeom prst="rect">
            <a:avLst/>
          </a:prstGeom>
        </p:spPr>
      </p:pic>
      <p:sp>
        <p:nvSpPr>
          <p:cNvPr id="28" name="TextBox 27"/>
          <p:cNvSpPr txBox="1"/>
          <p:nvPr/>
        </p:nvSpPr>
        <p:spPr>
          <a:xfrm>
            <a:off x="642918" y="8734040"/>
            <a:ext cx="3786214" cy="338554"/>
          </a:xfrm>
          <a:prstGeom prst="rect">
            <a:avLst/>
          </a:prstGeom>
          <a:noFill/>
        </p:spPr>
        <p:txBody>
          <a:bodyPr wrap="square" rtlCol="0">
            <a:spAutoFit/>
          </a:bodyPr>
          <a:lstStyle/>
          <a:p>
            <a:r>
              <a:rPr lang="en-US" sz="1600" b="1" dirty="0" smtClean="0">
                <a:latin typeface="TH NiramitIT๙" pitchFamily="2" charset="-34"/>
                <a:cs typeface="TH NiramitIT๙" pitchFamily="2" charset="-34"/>
              </a:rPr>
              <a:t>WWW.Doe.go.th/Samutsakhon</a:t>
            </a:r>
            <a:endParaRPr lang="th-TH" sz="1600" b="1" dirty="0">
              <a:latin typeface="TH NiramitIT๙" pitchFamily="2" charset="-34"/>
              <a:cs typeface="TH NiramitIT๙" pitchFamily="2" charset="-34"/>
            </a:endParaRPr>
          </a:p>
        </p:txBody>
      </p:sp>
      <p:sp>
        <p:nvSpPr>
          <p:cNvPr id="30" name="สี่เหลี่ยมผืนผ้า 29"/>
          <p:cNvSpPr/>
          <p:nvPr/>
        </p:nvSpPr>
        <p:spPr>
          <a:xfrm>
            <a:off x="0" y="0"/>
            <a:ext cx="6858000" cy="114297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1" name="สี่เหลี่ยมผืนผ้า 30"/>
          <p:cNvSpPr/>
          <p:nvPr/>
        </p:nvSpPr>
        <p:spPr>
          <a:xfrm rot="20667737">
            <a:off x="-396636" y="-642927"/>
            <a:ext cx="7672949" cy="12858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วงรี 31"/>
          <p:cNvSpPr/>
          <p:nvPr/>
        </p:nvSpPr>
        <p:spPr>
          <a:xfrm>
            <a:off x="71414" y="71470"/>
            <a:ext cx="1000132" cy="100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9" name="รูปภาพ 8" descr="ดาวน์โหลด.png"/>
          <p:cNvPicPr>
            <a:picLocks noChangeAspect="1"/>
          </p:cNvPicPr>
          <p:nvPr/>
        </p:nvPicPr>
        <p:blipFill>
          <a:blip r:embed="rId6">
            <a:clrChange>
              <a:clrFrom>
                <a:srgbClr val="FFFFFF"/>
              </a:clrFrom>
              <a:clrTo>
                <a:srgbClr val="FFFFFF">
                  <a:alpha val="0"/>
                </a:srgbClr>
              </a:clrTo>
            </a:clrChange>
          </a:blip>
          <a:stretch>
            <a:fillRect/>
          </a:stretch>
        </p:blipFill>
        <p:spPr>
          <a:xfrm>
            <a:off x="71414" y="71406"/>
            <a:ext cx="1000132" cy="1000132"/>
          </a:xfrm>
          <a:prstGeom prst="rect">
            <a:avLst/>
          </a:prstGeom>
        </p:spPr>
      </p:pic>
      <p:sp>
        <p:nvSpPr>
          <p:cNvPr id="8" name="TextBox 7"/>
          <p:cNvSpPr txBox="1"/>
          <p:nvPr/>
        </p:nvSpPr>
        <p:spPr>
          <a:xfrm>
            <a:off x="1214446" y="357158"/>
            <a:ext cx="6072206" cy="707886"/>
          </a:xfrm>
          <a:prstGeom prst="rect">
            <a:avLst/>
          </a:prstGeom>
          <a:noFill/>
        </p:spPr>
        <p:txBody>
          <a:bodyPr wrap="square" rtlCol="0">
            <a:spAutoFit/>
          </a:bodyPr>
          <a:lstStyle/>
          <a:p>
            <a:r>
              <a:rPr lang="th-TH" sz="4000" b="1" dirty="0" smtClean="0">
                <a:solidFill>
                  <a:schemeClr val="bg1"/>
                </a:solidFill>
                <a:effectLst>
                  <a:outerShdw blurRad="38100" dist="38100" dir="2700000" algn="tl">
                    <a:srgbClr val="000000">
                      <a:alpha val="43137"/>
                    </a:srgbClr>
                  </a:outerShdw>
                </a:effectLst>
                <a:latin typeface="JS Junkaew" pitchFamily="50" charset="0"/>
                <a:cs typeface="JS Junkaew" pitchFamily="50" charset="0"/>
              </a:rPr>
              <a:t>สำนักงานจัดหางานจังหวัดสมุทรสาคร</a:t>
            </a:r>
            <a:endParaRPr lang="th-TH" sz="4000" b="1" dirty="0">
              <a:solidFill>
                <a:schemeClr val="bg1"/>
              </a:solidFill>
              <a:effectLst>
                <a:outerShdw blurRad="38100" dist="38100" dir="2700000" algn="tl">
                  <a:srgbClr val="000000">
                    <a:alpha val="43137"/>
                  </a:srgbClr>
                </a:outerShdw>
              </a:effectLst>
              <a:latin typeface="JS Junkaew" pitchFamily="50" charset="0"/>
              <a:cs typeface="JS Junkaew" pitchFamily="50" charset="0"/>
            </a:endParaRPr>
          </a:p>
        </p:txBody>
      </p:sp>
      <p:sp>
        <p:nvSpPr>
          <p:cNvPr id="5" name="TextBox 4"/>
          <p:cNvSpPr txBox="1"/>
          <p:nvPr/>
        </p:nvSpPr>
        <p:spPr>
          <a:xfrm>
            <a:off x="1214422" y="-142908"/>
            <a:ext cx="5643578" cy="830997"/>
          </a:xfrm>
          <a:prstGeom prst="rect">
            <a:avLst/>
          </a:prstGeom>
          <a:noFill/>
        </p:spPr>
        <p:txBody>
          <a:bodyPr wrap="square" rtlCol="0">
            <a:spAutoFit/>
          </a:bodyPr>
          <a:lstStyle/>
          <a:p>
            <a:r>
              <a:rPr lang="th-TH" sz="4800" b="1" dirty="0" smtClean="0">
                <a:effectLst>
                  <a:outerShdw blurRad="38100" dist="38100" dir="2700000" algn="tl">
                    <a:srgbClr val="000000">
                      <a:alpha val="43137"/>
                    </a:srgbClr>
                  </a:outerShdw>
                </a:effectLst>
                <a:latin typeface="JS Junkaew" pitchFamily="50" charset="0"/>
                <a:cs typeface="JS Junkaew" pitchFamily="50" charset="0"/>
              </a:rPr>
              <a:t>วารสาร</a:t>
            </a:r>
            <a:endParaRPr lang="th-TH" sz="4800" b="1" dirty="0">
              <a:effectLst>
                <a:outerShdw blurRad="38100" dist="38100" dir="2700000" algn="tl">
                  <a:srgbClr val="000000">
                    <a:alpha val="43137"/>
                  </a:srgbClr>
                </a:outerShdw>
              </a:effectLst>
              <a:latin typeface="JS Junkaew" pitchFamily="50" charset="0"/>
              <a:cs typeface="JS Junkaew" pitchFamily="50" charset="0"/>
            </a:endParaRPr>
          </a:p>
        </p:txBody>
      </p:sp>
      <p:sp>
        <p:nvSpPr>
          <p:cNvPr id="33" name="สี่เหลี่ยมผืนผ้า 32"/>
          <p:cNvSpPr/>
          <p:nvPr/>
        </p:nvSpPr>
        <p:spPr>
          <a:xfrm>
            <a:off x="2643182" y="785786"/>
            <a:ext cx="5286412" cy="477054"/>
          </a:xfrm>
          <a:prstGeom prst="rect">
            <a:avLst/>
          </a:prstGeom>
        </p:spPr>
        <p:txBody>
          <a:bodyPr wrap="square">
            <a:spAutoFit/>
          </a:bodyPr>
          <a:lstStyle/>
          <a:p>
            <a:r>
              <a:rPr lang="en-US" sz="2500" dirty="0" err="1" smtClean="0">
                <a:latin typeface="JS Arisa" pitchFamily="50" charset="0"/>
                <a:cs typeface="JS Arisa" pitchFamily="50" charset="0"/>
              </a:rPr>
              <a:t>Samutsakhon</a:t>
            </a:r>
            <a:r>
              <a:rPr lang="en-US" sz="2500" dirty="0" smtClean="0">
                <a:latin typeface="JS Arisa" pitchFamily="50" charset="0"/>
                <a:cs typeface="JS Arisa" pitchFamily="50" charset="0"/>
              </a:rPr>
              <a:t> Provincial Employment Office</a:t>
            </a:r>
            <a:endParaRPr lang="th-TH" sz="2500" dirty="0">
              <a:latin typeface="JS Arisa" pitchFamily="50" charset="0"/>
              <a:cs typeface="JS Arisa" pitchFamily="50" charset="0"/>
            </a:endParaRPr>
          </a:p>
        </p:txBody>
      </p:sp>
      <p:cxnSp>
        <p:nvCxnSpPr>
          <p:cNvPr id="35" name="ตัวเชื่อมต่อตรง 34"/>
          <p:cNvCxnSpPr/>
          <p:nvPr/>
        </p:nvCxnSpPr>
        <p:spPr>
          <a:xfrm rot="5400000">
            <a:off x="3143248" y="8285982"/>
            <a:ext cx="1428760" cy="1588"/>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28" name="AutoShape 4" descr="Vuurwerk Goud Geïsoleerd. Mooie Gouden Vuurwerk Op Een Witte Achtergrond.  Bright Decoratie Voor Kerstkaart, Gelukkig Nieuwjaar Viering, Verjaardag,  Festival. Plat Ontwerp Vector Illustratie Royalty Vrije Cliparts, Vectoren,  En Stock Illustratie. Image ..."/>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sp>
        <p:nvSpPr>
          <p:cNvPr id="1030" name="AutoShape 6" descr="Vuurwerk Goud Geïsoleerd. Mooie Gouden Vuurwerk Op Een Witte Achtergrond.  Bright Decoratie Voor Kerstkaart, Gelukkig Nieuwjaar Viering, Verjaardag,  Festival. Plat Ontwerp Vector Illustratie Royalty Vrije Cliparts, Vectoren,  En Stock Illustratie. Image ..."/>
          <p:cNvSpPr>
            <a:spLocks noChangeAspect="1" noChangeArrowheads="1"/>
          </p:cNvSpPr>
          <p:nvPr/>
        </p:nvSpPr>
        <p:spPr bwMode="auto">
          <a:xfrm>
            <a:off x="190500"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th-TH"/>
          </a:p>
        </p:txBody>
      </p:sp>
      <p:pic>
        <p:nvPicPr>
          <p:cNvPr id="34" name="รูปภาพ 33" descr="Abstract Minimalist Weekly Report (1).png"/>
          <p:cNvPicPr>
            <a:picLocks noChangeAspect="1"/>
          </p:cNvPicPr>
          <p:nvPr/>
        </p:nvPicPr>
        <p:blipFill>
          <a:blip r:embed="rId7" cstate="print"/>
          <a:srcRect b="32812"/>
          <a:stretch>
            <a:fillRect/>
          </a:stretch>
        </p:blipFill>
        <p:spPr>
          <a:xfrm>
            <a:off x="0" y="2000232"/>
            <a:ext cx="5518420" cy="52442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142900" y="0"/>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428604" y="334004"/>
            <a:ext cx="8715436" cy="461665"/>
          </a:xfrm>
          <a:prstGeom prst="rect">
            <a:avLst/>
          </a:prstGeom>
          <a:noFill/>
        </p:spPr>
        <p:txBody>
          <a:bodyPr wrap="square" rtlCol="0">
            <a:spAutoFit/>
          </a:bodyPr>
          <a:lstStyle/>
          <a:p>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5" name="ตัวเชื่อมต่อตรง 4"/>
          <p:cNvCxnSpPr/>
          <p:nvPr/>
        </p:nvCxnSpPr>
        <p:spPr>
          <a:xfrm>
            <a:off x="714356" y="1357290"/>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417510"/>
            <a:ext cx="714356"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10</a:t>
            </a:r>
            <a:endParaRPr lang="th-TH" sz="4000" b="1" dirty="0">
              <a:solidFill>
                <a:srgbClr val="FF0066"/>
              </a:solidFill>
              <a:latin typeface="JS Tina" pitchFamily="50" charset="0"/>
              <a:cs typeface="JS Tina" pitchFamily="50" charset="0"/>
            </a:endParaRPr>
          </a:p>
        </p:txBody>
      </p:sp>
      <p:cxnSp>
        <p:nvCxnSpPr>
          <p:cNvPr id="8" name="ตัวเชื่อมต่อตรง 7"/>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0" name="TextBox 9"/>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graphicFrame>
        <p:nvGraphicFramePr>
          <p:cNvPr id="13" name="ตาราง 12"/>
          <p:cNvGraphicFramePr>
            <a:graphicFrameLocks noGrp="1"/>
          </p:cNvGraphicFramePr>
          <p:nvPr/>
        </p:nvGraphicFramePr>
        <p:xfrm>
          <a:off x="142852" y="1538311"/>
          <a:ext cx="6572273" cy="6355071"/>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348604">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316913">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สินชัยห้องเย็น 59/34 ม.4 ถ.เอกชัย</a:t>
                      </a:r>
                      <a:r>
                        <a:rPr lang="th-TH" sz="1400" baseline="0" dirty="0" smtClean="0">
                          <a:latin typeface="TH Niramit AS" pitchFamily="2" charset="-34"/>
                          <a:cs typeface="TH Niramit AS" pitchFamily="2" charset="-34"/>
                        </a:rPr>
                        <a:t> ต.โคกขาม อ.เมือง จ.สมุทรสาคร โทร.034-834272</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smtClean="0"/>
                    </a:p>
                  </a:txBody>
                  <a:tcPr/>
                </a:tc>
              </a:tr>
              <a:tr h="982431">
                <a:tc>
                  <a:txBody>
                    <a:bodyPr/>
                    <a:lstStyle/>
                    <a:p>
                      <a:r>
                        <a:rPr lang="th-TH" sz="1400" dirty="0" smtClean="0">
                          <a:latin typeface="TH Niramit AS" pitchFamily="2" charset="-34"/>
                          <a:cs typeface="TH Niramit AS" pitchFamily="2" charset="-34"/>
                        </a:rPr>
                        <a:t>พนักงานขับรถ</a:t>
                      </a:r>
                      <a:r>
                        <a:rPr lang="th-TH" sz="1400" dirty="0" err="1" smtClean="0">
                          <a:latin typeface="TH Niramit AS" pitchFamily="2" charset="-34"/>
                          <a:cs typeface="TH Niramit AS" pitchFamily="2" charset="-34"/>
                        </a:rPr>
                        <a:t>โฟล์คลิฟท์</a:t>
                      </a:r>
                      <a:endParaRPr lang="th-TH" sz="1400" dirty="0" smtClean="0">
                        <a:latin typeface="TH Niramit AS" pitchFamily="2" charset="-34"/>
                        <a:cs typeface="TH Niramit AS" pitchFamily="2" charset="-34"/>
                      </a:endParaRPr>
                    </a:p>
                    <a:p>
                      <a:r>
                        <a:rPr lang="th-TH" sz="1400" dirty="0" smtClean="0">
                          <a:latin typeface="TH Niramit AS" pitchFamily="2" charset="-34"/>
                          <a:cs typeface="TH Niramit AS" pitchFamily="2" charset="-34"/>
                        </a:rPr>
                        <a:t>ช่างเครื่องควบคุมความเย็น</a:t>
                      </a:r>
                    </a:p>
                    <a:p>
                      <a:r>
                        <a:rPr lang="th-TH" sz="1400" dirty="0" smtClean="0">
                          <a:latin typeface="TH Niramit AS" pitchFamily="2" charset="-34"/>
                          <a:cs typeface="TH Niramit AS" pitchFamily="2" charset="-34"/>
                        </a:rPr>
                        <a:t>หัวหน้าเช็ค</a:t>
                      </a:r>
                      <a:r>
                        <a:rPr lang="th-TH" sz="1400" dirty="0" err="1" smtClean="0">
                          <a:latin typeface="TH Niramit AS" pitchFamily="2" charset="-34"/>
                          <a:cs typeface="TH Niramit AS" pitchFamily="2" charset="-34"/>
                        </a:rPr>
                        <a:t>เกอร์</a:t>
                      </a:r>
                      <a:endParaRPr lang="th-TH" sz="1400" dirty="0" smtClean="0">
                        <a:latin typeface="TH Niramit AS" pitchFamily="2" charset="-34"/>
                        <a:cs typeface="TH Niramit AS" pitchFamily="2" charset="-34"/>
                      </a:endParaRPr>
                    </a:p>
                    <a:p>
                      <a:r>
                        <a:rPr lang="th-TH" sz="1400" dirty="0" smtClean="0">
                          <a:latin typeface="TH Niramit AS" pitchFamily="2" charset="-34"/>
                          <a:cs typeface="TH Niramit AS" pitchFamily="2" charset="-34"/>
                        </a:rPr>
                        <a:t>หัวหน้าควบคุมห้องเย็น</a:t>
                      </a:r>
                    </a:p>
                    <a:p>
                      <a:r>
                        <a:rPr lang="th-TH" sz="1400" dirty="0" smtClean="0">
                          <a:latin typeface="TH Niramit AS" pitchFamily="2" charset="-34"/>
                          <a:cs typeface="TH Niramit AS" pitchFamily="2" charset="-34"/>
                        </a:rPr>
                        <a:t>ผู้ช่วยหัวหน้าฝ่ายผลิต</a:t>
                      </a:r>
                    </a:p>
                    <a:p>
                      <a:r>
                        <a:rPr lang="th-TH" sz="1400" dirty="0" err="1" smtClean="0">
                          <a:latin typeface="TH Niramit AS" pitchFamily="2" charset="-34"/>
                          <a:cs typeface="TH Niramit AS" pitchFamily="2" charset="-34"/>
                        </a:rPr>
                        <a:t>เจ้าหน้าที่สโตร์</a:t>
                      </a:r>
                      <a:endParaRPr lang="th-TH" sz="1400" dirty="0" smtClean="0">
                        <a:latin typeface="TH Niramit AS" pitchFamily="2" charset="-34"/>
                        <a:cs typeface="TH Niramit AS" pitchFamily="2" charset="-34"/>
                      </a:endParaRPr>
                    </a:p>
                    <a:p>
                      <a:r>
                        <a:rPr lang="th-TH" sz="1400" dirty="0" smtClean="0">
                          <a:latin typeface="TH Niramit AS" pitchFamily="2" charset="-34"/>
                          <a:cs typeface="TH Niramit AS" pitchFamily="2" charset="-34"/>
                        </a:rPr>
                        <a:t>เจ้าหน้าที่บัญชี</a:t>
                      </a:r>
                    </a:p>
                  </a:txBody>
                  <a:tcPr/>
                </a:tc>
                <a:tc>
                  <a:txBody>
                    <a:bodyPr/>
                    <a:lstStyle/>
                    <a:p>
                      <a:pPr algn="ctr"/>
                      <a:r>
                        <a:rPr lang="th-TH" sz="1400" dirty="0" smtClean="0">
                          <a:latin typeface="TH Niramit AS" pitchFamily="2" charset="-34"/>
                          <a:cs typeface="TH Niramit AS" pitchFamily="2" charset="-34"/>
                        </a:rPr>
                        <a:t>5</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2</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2</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25-45 ปี</a:t>
                      </a:r>
                    </a:p>
                    <a:p>
                      <a:pPr algn="ctr"/>
                      <a:endParaRPr lang="th-TH" sz="1400" dirty="0" smtClean="0">
                        <a:latin typeface="TH Niramit AS" pitchFamily="2" charset="-34"/>
                        <a:cs typeface="TH Niramit AS" pitchFamily="2"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p>
                      <a:pPr algn="ctr"/>
                      <a:endParaRPr lang="th-TH" sz="1400" dirty="0" smtClean="0">
                        <a:latin typeface="TH Niramit AS" pitchFamily="2" charset="-34"/>
                        <a:cs typeface="TH Niramit AS" pitchFamily="2"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p>
                      <a:pPr algn="ctr"/>
                      <a:endParaRPr lang="th-TH" sz="1400" dirty="0" smtClean="0">
                        <a:latin typeface="TH Niramit AS" pitchFamily="2" charset="-34"/>
                        <a:cs typeface="TH Niramit AS" pitchFamily="2"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25-45 ปี</a:t>
                      </a:r>
                    </a:p>
                  </a:txBody>
                  <a:tcPr/>
                </a:tc>
                <a:tc>
                  <a:txBody>
                    <a:bodyPr/>
                    <a:lstStyle/>
                    <a:p>
                      <a:pPr algn="ctr"/>
                      <a:r>
                        <a:rPr lang="th-TH" sz="1400" dirty="0" smtClean="0">
                          <a:latin typeface="TH Niramit AS" pitchFamily="2" charset="-34"/>
                          <a:cs typeface="TH Niramit AS" pitchFamily="2" charset="-34"/>
                        </a:rPr>
                        <a:t>ไม่จำกัดวุฒิ</a:t>
                      </a:r>
                    </a:p>
                    <a:p>
                      <a:pPr algn="ctr"/>
                      <a:endParaRPr lang="th-TH" sz="1400" dirty="0" smtClean="0">
                        <a:latin typeface="TH Niramit AS" pitchFamily="2" charset="-34"/>
                        <a:cs typeface="TH Niramit AS" pitchFamily="2" charset="-34"/>
                      </a:endParaRPr>
                    </a:p>
                    <a:p>
                      <a:pPr algn="ct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p>
                      <a:pPr algn="ctr"/>
                      <a:endParaRPr lang="th-TH" sz="1400" dirty="0" smtClean="0">
                        <a:latin typeface="TH Niramit AS" pitchFamily="2" charset="-34"/>
                        <a:cs typeface="TH Niramit AS" pitchFamily="2" charset="-34"/>
                      </a:endParaRPr>
                    </a:p>
                    <a:p>
                      <a:pPr algn="ct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p>
                      <a:pPr algn="ct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ป.ตรี</a:t>
                      </a:r>
                    </a:p>
                    <a:p>
                      <a:pPr algn="ctr"/>
                      <a:r>
                        <a:rPr lang="th-TH" sz="1400" dirty="0" smtClean="0">
                          <a:latin typeface="TH Niramit AS" pitchFamily="2" charset="-34"/>
                          <a:cs typeface="TH Niramit AS" pitchFamily="2" charset="-34"/>
                        </a:rPr>
                        <a:t>ป.ตรี</a:t>
                      </a:r>
                    </a:p>
                    <a:p>
                      <a:pPr algn="ctr"/>
                      <a:r>
                        <a:rPr lang="th-TH" sz="1400" dirty="0" smtClean="0">
                          <a:latin typeface="TH Niramit AS" pitchFamily="2" charset="-34"/>
                          <a:cs typeface="TH Niramit AS" pitchFamily="2" charset="-34"/>
                        </a:rPr>
                        <a:t>ป.ตรี</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10</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11</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12</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r>
                        <a:rPr lang="th-TH" sz="1400" dirty="0" smtClean="0">
                          <a:latin typeface="TH Niramit AS" pitchFamily="2" charset="-34"/>
                          <a:cs typeface="TH Niramit AS" pitchFamily="2" charset="-34"/>
                        </a:rPr>
                        <a:t>12</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16</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r>
                        <a:rPr lang="th-TH" sz="1400" dirty="0" smtClean="0">
                          <a:latin typeface="TH Niramit AS" pitchFamily="2" charset="-34"/>
                          <a:cs typeface="TH Niramit AS" pitchFamily="2" charset="-34"/>
                        </a:rPr>
                        <a:t>13</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r>
                        <a:rPr lang="th-TH" sz="1400" dirty="0" smtClean="0">
                          <a:latin typeface="TH Niramit AS" pitchFamily="2" charset="-34"/>
                          <a:cs typeface="TH Niramit AS" pitchFamily="2" charset="-34"/>
                        </a:rPr>
                        <a:t>15</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endParaRPr lang="th-TH" sz="1400" dirty="0">
                        <a:latin typeface="TH Niramit AS" pitchFamily="2" charset="-34"/>
                        <a:cs typeface="TH Niramit AS" pitchFamily="2" charset="-34"/>
                      </a:endParaRPr>
                    </a:p>
                  </a:txBody>
                  <a:tcPr/>
                </a:tc>
                <a:tc>
                  <a:txBody>
                    <a:bodyPr/>
                    <a:lstStyle/>
                    <a:p>
                      <a:r>
                        <a:rPr lang="th-TH" sz="1400" dirty="0" smtClean="0">
                          <a:latin typeface="TH Niramit AS" pitchFamily="2" charset="-34"/>
                          <a:cs typeface="TH Niramit AS" pitchFamily="2" charset="-34"/>
                        </a:rPr>
                        <a:t>-โบนัส</a:t>
                      </a:r>
                    </a:p>
                    <a:p>
                      <a:r>
                        <a:rPr lang="th-TH" sz="1400" dirty="0" smtClean="0">
                          <a:latin typeface="TH Niramit AS" pitchFamily="2" charset="-34"/>
                          <a:cs typeface="TH Niramit AS" pitchFamily="2" charset="-34"/>
                        </a:rPr>
                        <a:t>-ค่าล่วงเวลา</a:t>
                      </a:r>
                      <a:endParaRPr lang="th-TH" sz="1400" dirty="0">
                        <a:latin typeface="TH Niramit AS" pitchFamily="2" charset="-34"/>
                        <a:cs typeface="TH Niramit AS" pitchFamily="2" charset="-34"/>
                      </a:endParaRPr>
                    </a:p>
                  </a:txBody>
                  <a:tcPr/>
                </a:tc>
              </a:tr>
              <a:tr h="316913">
                <a:tc gridSpan="7">
                  <a:txBody>
                    <a:bodyPr/>
                    <a:lstStyle/>
                    <a:p>
                      <a:pPr algn="ctr"/>
                      <a:r>
                        <a:rPr lang="th-TH" sz="1400" dirty="0" err="1" smtClean="0">
                          <a:latin typeface="TH Niramit AS" pitchFamily="2" charset="-34"/>
                          <a:cs typeface="TH Niramit AS" pitchFamily="2" charset="-34"/>
                        </a:rPr>
                        <a:t>บจก.วู้ดเทค</a:t>
                      </a:r>
                      <a:r>
                        <a:rPr lang="th-TH" sz="1400" dirty="0" smtClean="0">
                          <a:latin typeface="TH Niramit AS" pitchFamily="2" charset="-34"/>
                          <a:cs typeface="TH Niramit AS" pitchFamily="2" charset="-34"/>
                        </a:rPr>
                        <a:t> </a:t>
                      </a:r>
                      <a:r>
                        <a:rPr lang="th-TH" sz="1400" dirty="0" err="1" smtClean="0">
                          <a:latin typeface="TH Niramit AS" pitchFamily="2" charset="-34"/>
                          <a:cs typeface="TH Niramit AS" pitchFamily="2" charset="-34"/>
                        </a:rPr>
                        <a:t>อลูกลาส</a:t>
                      </a:r>
                      <a:r>
                        <a:rPr lang="th-TH" sz="1400" dirty="0" smtClean="0">
                          <a:latin typeface="TH Niramit AS" pitchFamily="2" charset="-34"/>
                          <a:cs typeface="TH Niramit AS" pitchFamily="2" charset="-34"/>
                        </a:rPr>
                        <a:t> 99/88 ม.2 ถ.พระราม2 ต.พัน</a:t>
                      </a:r>
                      <a:r>
                        <a:rPr lang="th-TH" sz="1400" dirty="0" err="1" smtClean="0">
                          <a:latin typeface="TH Niramit AS" pitchFamily="2" charset="-34"/>
                          <a:cs typeface="TH Niramit AS" pitchFamily="2" charset="-34"/>
                        </a:rPr>
                        <a:t>ท้ายนร</a:t>
                      </a:r>
                      <a:r>
                        <a:rPr lang="th-TH" sz="1400" dirty="0" smtClean="0">
                          <a:latin typeface="TH Niramit AS" pitchFamily="2" charset="-34"/>
                          <a:cs typeface="TH Niramit AS" pitchFamily="2" charset="-34"/>
                        </a:rPr>
                        <a:t>สิงห์ อ.เมือง จ.สมุทรสาคร โทร.081-7801942</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562542">
                <a:tc>
                  <a:txBody>
                    <a:bodyPr/>
                    <a:lstStyle/>
                    <a:p>
                      <a:r>
                        <a:rPr lang="th-TH" sz="1400" spc="0" baseline="0" dirty="0" smtClean="0">
                          <a:latin typeface="TH Niramit AS" pitchFamily="2" charset="-34"/>
                          <a:cs typeface="TH Niramit AS" pitchFamily="2" charset="-34"/>
                        </a:rPr>
                        <a:t>เจ้าหน้าที่การตลาด</a:t>
                      </a:r>
                    </a:p>
                    <a:p>
                      <a:r>
                        <a:rPr lang="th-TH" sz="1400" spc="0" baseline="0" dirty="0" smtClean="0">
                          <a:latin typeface="TH Niramit AS" pitchFamily="2" charset="-34"/>
                          <a:cs typeface="TH Niramit AS" pitchFamily="2" charset="-34"/>
                        </a:rPr>
                        <a:t>เจ้าหน้าที่บัญชี</a:t>
                      </a:r>
                    </a:p>
                    <a:p>
                      <a:r>
                        <a:rPr lang="th-TH" sz="1400" spc="0" baseline="0" dirty="0" smtClean="0">
                          <a:latin typeface="TH Niramit AS" pitchFamily="2" charset="-34"/>
                          <a:cs typeface="TH Niramit AS" pitchFamily="2" charset="-34"/>
                        </a:rPr>
                        <a:t>เจ้าหน้าที่ธุรการ</a:t>
                      </a:r>
                    </a:p>
                    <a:p>
                      <a:r>
                        <a:rPr lang="th-TH" sz="1400" spc="0" baseline="0" dirty="0" err="1" smtClean="0">
                          <a:latin typeface="TH Niramit AS" pitchFamily="2" charset="-34"/>
                          <a:cs typeface="TH Niramit AS" pitchFamily="2" charset="-34"/>
                        </a:rPr>
                        <a:t>โฟร์</a:t>
                      </a:r>
                      <a:r>
                        <a:rPr lang="th-TH" sz="1400" spc="0" baseline="0" dirty="0" smtClean="0">
                          <a:latin typeface="TH Niramit AS" pitchFamily="2" charset="-34"/>
                          <a:cs typeface="TH Niramit AS" pitchFamily="2" charset="-34"/>
                        </a:rPr>
                        <a:t>แมน</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txBody>
                  <a:tcPr/>
                </a:tc>
                <a:tc>
                  <a:txBody>
                    <a:bodyPr/>
                    <a:lstStyle/>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20 ปีขึ้นไป</a:t>
                      </a:r>
                    </a:p>
                    <a:p>
                      <a:pPr algn="ctr"/>
                      <a:r>
                        <a:rPr lang="th-TH" sz="1400" dirty="0" smtClean="0">
                          <a:latin typeface="TH Niramit AS" pitchFamily="2" charset="-34"/>
                          <a:cs typeface="TH Niramit AS" pitchFamily="2" charset="-34"/>
                        </a:rPr>
                        <a:t>20 ปีขึ้นไป</a:t>
                      </a:r>
                    </a:p>
                    <a:p>
                      <a:pPr algn="ctr"/>
                      <a:r>
                        <a:rPr lang="th-TH" sz="1400" dirty="0" smtClean="0">
                          <a:latin typeface="TH Niramit AS" pitchFamily="2" charset="-34"/>
                          <a:cs typeface="TH Niramit AS" pitchFamily="2" charset="-34"/>
                        </a:rPr>
                        <a:t>20 ปีขึ้นไป</a:t>
                      </a:r>
                    </a:p>
                    <a:p>
                      <a:pPr algn="ctr"/>
                      <a:r>
                        <a:rPr lang="th-TH" sz="1400" dirty="0" smtClean="0">
                          <a:latin typeface="TH Niramit AS" pitchFamily="2" charset="-34"/>
                          <a:cs typeface="TH Niramit AS" pitchFamily="2" charset="-34"/>
                        </a:rPr>
                        <a:t>20 ปีขึ้นไป</a:t>
                      </a:r>
                    </a:p>
                  </a:txBody>
                  <a:tcPr/>
                </a:tc>
                <a:tc>
                  <a:txBody>
                    <a:bodyPr/>
                    <a:lstStyle/>
                    <a:p>
                      <a:pPr algn="ctr"/>
                      <a:r>
                        <a:rPr lang="th-TH" sz="1400" dirty="0" smtClean="0">
                          <a:latin typeface="TH Niramit AS" pitchFamily="2" charset="-34"/>
                          <a:cs typeface="TH Niramit AS" pitchFamily="2" charset="-34"/>
                        </a:rPr>
                        <a:t>ม.3 ขึ้นไป</a:t>
                      </a:r>
                    </a:p>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 ขึ้นไป</a:t>
                      </a:r>
                    </a:p>
                    <a:p>
                      <a:pPr algn="ctr"/>
                      <a:r>
                        <a:rPr lang="th-TH" sz="1400" dirty="0" smtClean="0">
                          <a:latin typeface="TH Niramit AS" pitchFamily="2" charset="-34"/>
                          <a:cs typeface="TH Niramit AS" pitchFamily="2" charset="-34"/>
                        </a:rPr>
                        <a:t>ม.3 ขึ้นไป</a:t>
                      </a:r>
                    </a:p>
                    <a:p>
                      <a:pPr algn="ctr"/>
                      <a:r>
                        <a:rPr lang="th-TH" sz="1400" dirty="0" smtClean="0">
                          <a:latin typeface="TH Niramit AS" pitchFamily="2" charset="-34"/>
                          <a:cs typeface="TH Niramit AS" pitchFamily="2" charset="-34"/>
                        </a:rPr>
                        <a:t>ม.3</a:t>
                      </a:r>
                      <a:r>
                        <a:rPr lang="th-TH" sz="1400" baseline="0" dirty="0" smtClean="0">
                          <a:latin typeface="TH Niramit AS" pitchFamily="2" charset="-34"/>
                          <a:cs typeface="TH Niramit AS" pitchFamily="2" charset="-34"/>
                        </a:rPr>
                        <a:t> ขึ้นไป</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331 บาท/วัน</a:t>
                      </a:r>
                    </a:p>
                  </a:txBody>
                  <a:tcPr/>
                </a:tc>
                <a:tc>
                  <a:txBody>
                    <a:bodyPr/>
                    <a:lstStyle/>
                    <a:p>
                      <a:pPr algn="l"/>
                      <a:endParaRPr lang="th-TH" sz="1400" dirty="0" smtClean="0">
                        <a:latin typeface="TH Niramit AS" pitchFamily="2" charset="-34"/>
                        <a:cs typeface="TH Niramit AS" pitchFamily="2" charset="-34"/>
                      </a:endParaRPr>
                    </a:p>
                  </a:txBody>
                  <a:tcPr/>
                </a:tc>
              </a:tr>
              <a:tr h="31691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พี168 เอ็นจิ</a:t>
                      </a:r>
                      <a:r>
                        <a:rPr lang="th-TH" sz="1400" dirty="0" err="1" smtClean="0">
                          <a:latin typeface="TH Niramit AS" pitchFamily="2" charset="-34"/>
                          <a:cs typeface="TH Niramit AS" pitchFamily="2" charset="-34"/>
                        </a:rPr>
                        <a:t>เนียริ่ง</a:t>
                      </a:r>
                      <a:r>
                        <a:rPr lang="th-TH" sz="1400" dirty="0" smtClean="0">
                          <a:latin typeface="TH Niramit AS" pitchFamily="2" charset="-34"/>
                          <a:cs typeface="TH Niramit AS" pitchFamily="2" charset="-34"/>
                        </a:rPr>
                        <a:t> 13/12 ม.5 ต.คอกกระบือ อ.เมือง จ.สมุทรสาคร โทร.082-6395353</a:t>
                      </a: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636128">
                <a:tc>
                  <a:txBody>
                    <a:bodyPr/>
                    <a:lstStyle/>
                    <a:p>
                      <a:r>
                        <a:rPr lang="th-TH" sz="1400" spc="0" baseline="0" dirty="0" smtClean="0">
                          <a:latin typeface="TH Niramit AS" pitchFamily="2" charset="-34"/>
                          <a:cs typeface="TH Niramit AS" pitchFamily="2" charset="-34"/>
                        </a:rPr>
                        <a:t>พนักงานขาย</a:t>
                      </a:r>
                    </a:p>
                    <a:p>
                      <a:r>
                        <a:rPr lang="th-TH" sz="1400" spc="0" baseline="0" dirty="0" smtClean="0">
                          <a:latin typeface="TH Niramit AS" pitchFamily="2" charset="-34"/>
                          <a:cs typeface="TH Niramit AS" pitchFamily="2" charset="-34"/>
                        </a:rPr>
                        <a:t>ช่างซ่อมบำรุง</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20 ปีขึ้นไป</a:t>
                      </a:r>
                    </a:p>
                    <a:p>
                      <a:pPr algn="ctr"/>
                      <a:r>
                        <a:rPr lang="th-TH" sz="1400" dirty="0" smtClean="0">
                          <a:latin typeface="TH Niramit AS" pitchFamily="2" charset="-34"/>
                          <a:cs typeface="TH Niramit AS" pitchFamily="2" charset="-34"/>
                        </a:rPr>
                        <a:t>20 ปีขึ้นไป</a:t>
                      </a:r>
                    </a:p>
                  </a:txBody>
                  <a:tcPr/>
                </a:tc>
                <a:tc>
                  <a:txBody>
                    <a:bodyPr/>
                    <a:lstStyle/>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a:t>
                      </a: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a:t>
                      </a: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pPr algn="l"/>
                      <a:r>
                        <a:rPr lang="th-TH" sz="1400" dirty="0" smtClean="0">
                          <a:latin typeface="TH Niramit AS" pitchFamily="2" charset="-34"/>
                          <a:cs typeface="TH Niramit AS" pitchFamily="2" charset="-34"/>
                        </a:rPr>
                        <a:t>-ปรับค่าจ้าง</a:t>
                      </a:r>
                    </a:p>
                    <a:p>
                      <a:pPr algn="l"/>
                      <a:r>
                        <a:rPr lang="th-TH" sz="1400" dirty="0" smtClean="0">
                          <a:latin typeface="TH Niramit AS" pitchFamily="2" charset="-34"/>
                          <a:cs typeface="TH Niramit AS" pitchFamily="2" charset="-34"/>
                        </a:rPr>
                        <a:t>-ชุดยูนิฟอร์ม</a:t>
                      </a:r>
                    </a:p>
                  </a:txBody>
                  <a:tcPr/>
                </a:tc>
              </a:tr>
              <a:tr h="285752">
                <a:tc gridSpan="7">
                  <a:txBody>
                    <a:bodyPr/>
                    <a:lstStyle/>
                    <a:p>
                      <a:pPr algn="ctr"/>
                      <a:r>
                        <a:rPr lang="th-TH" sz="1400" spc="0" baseline="0" dirty="0" err="1" smtClean="0">
                          <a:latin typeface="TH Niramit AS" pitchFamily="2" charset="-34"/>
                          <a:cs typeface="TH Niramit AS" pitchFamily="2" charset="-34"/>
                        </a:rPr>
                        <a:t>บจก.ฮ.</a:t>
                      </a:r>
                      <a:r>
                        <a:rPr lang="th-TH" sz="1400" spc="0" baseline="0" dirty="0" smtClean="0">
                          <a:latin typeface="TH Niramit AS" pitchFamily="2" charset="-34"/>
                          <a:cs typeface="TH Niramit AS" pitchFamily="2" charset="-34"/>
                        </a:rPr>
                        <a:t>พัฒนารุ่งเรือง 10/10 ม.5 ต.คอกกระบือ อ.เมือง จ.สมุทรสาคร โทร.088-2297841</a:t>
                      </a:r>
                      <a:endParaRPr lang="th-TH" sz="1400" spc="0" baseline="0" dirty="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h-TH" sz="1400" dirty="0" smtClean="0">
                        <a:latin typeface="TH Niramit AS" pitchFamily="2" charset="-34"/>
                        <a:cs typeface="TH Niramit AS" pitchFamily="2" charset="-34"/>
                      </a:endParaRPr>
                    </a:p>
                  </a:txBody>
                  <a:tcPr>
                    <a:solidFill>
                      <a:srgbClr val="FF669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l"/>
                      <a:endParaRPr lang="th-TH" sz="1400" dirty="0" smtClean="0">
                        <a:latin typeface="TH Niramit AS" pitchFamily="2" charset="-34"/>
                        <a:cs typeface="TH Niramit AS" pitchFamily="2" charset="-34"/>
                      </a:endParaRPr>
                    </a:p>
                  </a:txBody>
                  <a:tcPr>
                    <a:solidFill>
                      <a:srgbClr val="FF6699"/>
                    </a:solidFill>
                  </a:tcPr>
                </a:tc>
              </a:tr>
              <a:tr h="285752">
                <a:tc>
                  <a:txBody>
                    <a:bodyPr/>
                    <a:lstStyle/>
                    <a:p>
                      <a:r>
                        <a:rPr lang="th-TH" sz="1400" spc="0" baseline="0" dirty="0" smtClean="0">
                          <a:latin typeface="TH Niramit AS" pitchFamily="2" charset="-34"/>
                          <a:cs typeface="TH Niramit AS" pitchFamily="2" charset="-34"/>
                        </a:rPr>
                        <a:t>พนักงานขาย</a:t>
                      </a:r>
                    </a:p>
                    <a:p>
                      <a:r>
                        <a:rPr lang="th-TH" sz="1400" spc="0" baseline="0" dirty="0" smtClean="0">
                          <a:latin typeface="TH Niramit AS" pitchFamily="2" charset="-34"/>
                          <a:cs typeface="TH Niramit AS" pitchFamily="2" charset="-34"/>
                        </a:rPr>
                        <a:t>ช่างตัด พับเหล็ก</a:t>
                      </a:r>
                    </a:p>
                    <a:p>
                      <a:r>
                        <a:rPr lang="th-TH" sz="1400" spc="0" baseline="0" dirty="0" smtClean="0">
                          <a:latin typeface="TH Niramit AS" pitchFamily="2" charset="-34"/>
                          <a:cs typeface="TH Niramit AS" pitchFamily="2" charset="-34"/>
                        </a:rPr>
                        <a:t>พนักงานยกสินค้า</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5</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1</a:t>
                      </a: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23-40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20-45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20-45 ปี</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-ป.ตรี</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ไม่จำกัดวุฒิ</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ไม่จำกัดวุฒิ</a:t>
                      </a:r>
                    </a:p>
                  </a:txBody>
                  <a:tcPr/>
                </a:tc>
                <a:tc>
                  <a:txBody>
                    <a:bodyPr/>
                    <a:lstStyle/>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10</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000-12</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a:t>
                      </a:r>
                    </a:p>
                    <a:p>
                      <a:pPr algn="ctr"/>
                      <a:r>
                        <a:rPr lang="th-TH" sz="1400" spc="-50" baseline="0" dirty="0" smtClean="0">
                          <a:latin typeface="TH Niramit AS" pitchFamily="2" charset="-34"/>
                          <a:cs typeface="TH Niramit AS" pitchFamily="2" charset="-34"/>
                        </a:rPr>
                        <a:t>9</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930-11</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a:t>
                      </a:r>
                    </a:p>
                  </a:txBody>
                  <a:tcPr/>
                </a:tc>
                <a:tc>
                  <a:txBody>
                    <a:bodyPr/>
                    <a:lstStyle/>
                    <a:p>
                      <a:pPr algn="l"/>
                      <a:r>
                        <a:rPr lang="th-TH" sz="1400" dirty="0" smtClean="0">
                          <a:latin typeface="TH Niramit AS" pitchFamily="2" charset="-34"/>
                          <a:cs typeface="TH Niramit AS" pitchFamily="2" charset="-34"/>
                        </a:rPr>
                        <a:t>-เบี้ยขยัน</a:t>
                      </a:r>
                    </a:p>
                    <a:p>
                      <a:pPr algn="l"/>
                      <a:r>
                        <a:rPr lang="th-TH" sz="1400" dirty="0" smtClean="0">
                          <a:latin typeface="TH Niramit AS" pitchFamily="2" charset="-34"/>
                          <a:cs typeface="TH Niramit AS" pitchFamily="2" charset="-34"/>
                        </a:rPr>
                        <a:t>-ชุดยูนิฟอร์ม</a:t>
                      </a:r>
                    </a:p>
                    <a:p>
                      <a:pPr algn="l"/>
                      <a:r>
                        <a:rPr lang="th-TH" sz="1400" dirty="0" smtClean="0">
                          <a:latin typeface="TH Niramit AS" pitchFamily="2" charset="-34"/>
                          <a:cs typeface="TH Niramit AS" pitchFamily="2" charset="-34"/>
                        </a:rPr>
                        <a:t>-ตรวจสุขภาพ</a:t>
                      </a:r>
                    </a:p>
                    <a:p>
                      <a:pPr algn="l"/>
                      <a:r>
                        <a:rPr lang="th-TH" sz="1400" dirty="0" smtClean="0">
                          <a:latin typeface="TH Niramit AS" pitchFamily="2" charset="-34"/>
                          <a:cs typeface="TH Niramit AS" pitchFamily="2" charset="-34"/>
                        </a:rPr>
                        <a:t>-ปรับค่าจ้าง</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0" y="-1"/>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500042" y="334004"/>
            <a:ext cx="8715436" cy="461665"/>
          </a:xfrm>
          <a:prstGeom prst="rect">
            <a:avLst/>
          </a:prstGeom>
          <a:noFill/>
        </p:spPr>
        <p:txBody>
          <a:bodyPr wrap="square" rtlCol="0">
            <a:spAutoFit/>
          </a:bodyPr>
          <a:lstStyle/>
          <a:p>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5" name="ตัวเชื่อมต่อตรง 4"/>
          <p:cNvCxnSpPr/>
          <p:nvPr/>
        </p:nvCxnSpPr>
        <p:spPr>
          <a:xfrm>
            <a:off x="714356" y="1357290"/>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417510"/>
            <a:ext cx="714356"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11</a:t>
            </a:r>
            <a:endParaRPr lang="th-TH" sz="4000" b="1" dirty="0">
              <a:solidFill>
                <a:srgbClr val="FF0066"/>
              </a:solidFill>
              <a:latin typeface="JS Tina" pitchFamily="50" charset="0"/>
              <a:cs typeface="JS Tina" pitchFamily="50" charset="0"/>
            </a:endParaRPr>
          </a:p>
        </p:txBody>
      </p:sp>
      <p:cxnSp>
        <p:nvCxnSpPr>
          <p:cNvPr id="8" name="ตัวเชื่อมต่อตรง 7"/>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0" name="TextBox 9"/>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graphicFrame>
        <p:nvGraphicFramePr>
          <p:cNvPr id="12" name="ตาราง 11"/>
          <p:cNvGraphicFramePr>
            <a:graphicFrameLocks noGrp="1"/>
          </p:cNvGraphicFramePr>
          <p:nvPr/>
        </p:nvGraphicFramePr>
        <p:xfrm>
          <a:off x="142852" y="1557358"/>
          <a:ext cx="6572273" cy="6777022"/>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285752">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236224">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มังกรศักดิ์สิทธิ์ การบัญชี</a:t>
                      </a:r>
                      <a:r>
                        <a:rPr lang="th-TH" sz="1400" baseline="0" dirty="0" smtClean="0">
                          <a:latin typeface="TH Niramit AS" pitchFamily="2" charset="-34"/>
                          <a:cs typeface="TH Niramit AS" pitchFamily="2" charset="-34"/>
                        </a:rPr>
                        <a:t> 335/42 ม.1 ต.หลักสาม อ.บ้านแพ้ว จ.สมุทรสาคร โทร.080-1599266</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517174">
                <a:tc>
                  <a:txBody>
                    <a:bodyPr/>
                    <a:lstStyle/>
                    <a:p>
                      <a:r>
                        <a:rPr lang="th-TH" sz="1400" baseline="0" dirty="0" smtClean="0">
                          <a:latin typeface="TH Niramit AS" pitchFamily="2" charset="-34"/>
                          <a:cs typeface="TH Niramit AS" pitchFamily="2" charset="-34"/>
                        </a:rPr>
                        <a:t>พนักงานบัญชี</a:t>
                      </a:r>
                    </a:p>
                  </a:txBody>
                  <a:tcPr/>
                </a:tc>
                <a:tc>
                  <a:txBody>
                    <a:bodyPr/>
                    <a:lstStyle/>
                    <a:p>
                      <a:pPr algn="ctr"/>
                      <a:r>
                        <a:rPr lang="th-TH" sz="1400" dirty="0" smtClean="0">
                          <a:latin typeface="TH Niramit AS" pitchFamily="2" charset="-34"/>
                          <a:cs typeface="TH Niramit AS" pitchFamily="2" charset="-34"/>
                        </a:rPr>
                        <a:t>2</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22 ปีขึ้นไป</a:t>
                      </a:r>
                      <a:endParaRPr lang="th-TH" sz="1400" dirty="0">
                        <a:latin typeface="TH Niramit AS" pitchFamily="2" charset="-34"/>
                        <a:cs typeface="TH Niramit AS" pitchFamily="2" charset="-34"/>
                      </a:endParaRPr>
                    </a:p>
                  </a:txBody>
                  <a:tcPr/>
                </a:tc>
                <a:tc>
                  <a:txBody>
                    <a:bodyPr/>
                    <a:lstStyle/>
                    <a:p>
                      <a:pPr algn="ct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-ป.ตรี</a:t>
                      </a:r>
                    </a:p>
                  </a:txBody>
                  <a:tcPr/>
                </a:tc>
                <a:tc>
                  <a:txBody>
                    <a:bodyPr/>
                    <a:lstStyle/>
                    <a:p>
                      <a:pPr algn="ctr"/>
                      <a:r>
                        <a:rPr lang="th-TH" sz="1400" spc="0" baseline="0" dirty="0" smtClean="0">
                          <a:latin typeface="TH Niramit AS" pitchFamily="2" charset="-34"/>
                          <a:cs typeface="TH Niramit AS" pitchFamily="2" charset="-34"/>
                        </a:rPr>
                        <a:t>14</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r>
                        <a:rPr lang="th-TH" sz="1400" dirty="0" smtClean="0"/>
                        <a:t>-โบนัส</a:t>
                      </a:r>
                    </a:p>
                    <a:p>
                      <a:r>
                        <a:rPr lang="th-TH" sz="1400" dirty="0" smtClean="0"/>
                        <a:t>-ชุดยูนิฟอร์ม</a:t>
                      </a:r>
                      <a:endParaRPr lang="th-TH" sz="1400" dirty="0"/>
                    </a:p>
                  </a:txBody>
                  <a:tcPr/>
                </a:tc>
              </a:tr>
              <a:tr h="273382">
                <a:tc gridSpan="7">
                  <a:txBody>
                    <a:bodyPr/>
                    <a:lstStyle/>
                    <a:p>
                      <a:pPr algn="ctr"/>
                      <a:r>
                        <a:rPr lang="th-TH" sz="1400" dirty="0" err="1" smtClean="0">
                          <a:latin typeface="TH Niramit AS" pitchFamily="2" charset="-34"/>
                          <a:cs typeface="TH Niramit AS" pitchFamily="2" charset="-34"/>
                        </a:rPr>
                        <a:t>บจก.เบ</a:t>
                      </a:r>
                      <a:r>
                        <a:rPr lang="th-TH" sz="1400" dirty="0" smtClean="0">
                          <a:latin typeface="TH Niramit AS" pitchFamily="2" charset="-34"/>
                          <a:cs typeface="TH Niramit AS" pitchFamily="2" charset="-34"/>
                        </a:rPr>
                        <a:t>รน เอ็นจิ</a:t>
                      </a:r>
                      <a:r>
                        <a:rPr lang="th-TH" sz="1400" dirty="0" err="1" smtClean="0">
                          <a:latin typeface="TH Niramit AS" pitchFamily="2" charset="-34"/>
                          <a:cs typeface="TH Niramit AS" pitchFamily="2" charset="-34"/>
                        </a:rPr>
                        <a:t>เนียริ่ง</a:t>
                      </a:r>
                      <a:r>
                        <a:rPr lang="th-TH" sz="1400" dirty="0" smtClean="0">
                          <a:latin typeface="TH Niramit AS" pitchFamily="2" charset="-34"/>
                          <a:cs typeface="TH Niramit AS" pitchFamily="2" charset="-34"/>
                        </a:rPr>
                        <a:t> 38/149 ม.2 ต.นาดี อ.เมือง จ.สมุทรสาคร โทร.091-5656810/034-171787</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541040">
                <a:tc>
                  <a:txBody>
                    <a:bodyPr/>
                    <a:lstStyle/>
                    <a:p>
                      <a:r>
                        <a:rPr lang="th-TH" sz="1400" spc="0" baseline="0" dirty="0" smtClean="0">
                          <a:latin typeface="TH Niramit AS" pitchFamily="2" charset="-34"/>
                          <a:cs typeface="TH Niramit AS" pitchFamily="2" charset="-34"/>
                        </a:rPr>
                        <a:t>ช่างเทคนิค</a:t>
                      </a:r>
                    </a:p>
                  </a:txBody>
                  <a:tcPr/>
                </a:tc>
                <a:tc>
                  <a:txBody>
                    <a:bodyPr/>
                    <a:lstStyle/>
                    <a:p>
                      <a:pPr algn="ctr"/>
                      <a:r>
                        <a:rPr lang="th-TH" sz="1400" dirty="0" smtClean="0">
                          <a:latin typeface="TH Niramit AS" pitchFamily="2" charset="-34"/>
                          <a:cs typeface="TH Niramit AS" pitchFamily="2" charset="-34"/>
                        </a:rPr>
                        <a:t>3</a:t>
                      </a:r>
                    </a:p>
                  </a:txBody>
                  <a:tcPr/>
                </a:tc>
                <a:tc>
                  <a:txBody>
                    <a:bodyPr/>
                    <a:lstStyle/>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20-35 ปี</a:t>
                      </a:r>
                    </a:p>
                  </a:txBody>
                  <a:tcPr/>
                </a:tc>
                <a:tc>
                  <a:txBody>
                    <a:bodyPr/>
                    <a:lstStyle/>
                    <a:p>
                      <a:pPr algn="ctr"/>
                      <a:r>
                        <a:rPr lang="th-TH" sz="1400" dirty="0" smtClean="0">
                          <a:latin typeface="TH Niramit AS" pitchFamily="2" charset="-34"/>
                          <a:cs typeface="TH Niramit AS" pitchFamily="2" charset="-34"/>
                        </a:rPr>
                        <a:t>ไม่จำกัดวุฒิ</a:t>
                      </a:r>
                    </a:p>
                  </a:txBody>
                  <a:tcPr/>
                </a:tc>
                <a:tc>
                  <a:txBody>
                    <a:bodyPr/>
                    <a:lstStyle/>
                    <a:p>
                      <a:pPr algn="ctr"/>
                      <a:r>
                        <a:rPr lang="th-TH" sz="1400" dirty="0" smtClean="0">
                          <a:latin typeface="TH Niramit AS" pitchFamily="2" charset="-34"/>
                          <a:cs typeface="TH Niramit AS" pitchFamily="2" charset="-34"/>
                        </a:rPr>
                        <a:t>331-700 บาท/วัน</a:t>
                      </a:r>
                      <a:endParaRPr lang="th-TH" sz="1400" dirty="0">
                        <a:latin typeface="TH Niramit AS" pitchFamily="2" charset="-34"/>
                        <a:cs typeface="TH Niramit AS" pitchFamily="2" charset="-34"/>
                      </a:endParaRPr>
                    </a:p>
                  </a:txBody>
                  <a:tcPr/>
                </a:tc>
                <a:tc>
                  <a:txBody>
                    <a:bodyPr/>
                    <a:lstStyle/>
                    <a:p>
                      <a:pPr algn="l"/>
                      <a:r>
                        <a:rPr lang="th-TH" sz="1400" dirty="0" smtClean="0">
                          <a:latin typeface="TH Niramit AS" pitchFamily="2" charset="-34"/>
                          <a:cs typeface="TH Niramit AS" pitchFamily="2" charset="-34"/>
                        </a:rPr>
                        <a:t>-ค่าล่วงเวลา</a:t>
                      </a:r>
                    </a:p>
                    <a:p>
                      <a:pPr algn="l"/>
                      <a:r>
                        <a:rPr lang="th-TH" sz="1400" dirty="0" smtClean="0">
                          <a:latin typeface="TH Niramit AS" pitchFamily="2" charset="-34"/>
                          <a:cs typeface="TH Niramit AS" pitchFamily="2" charset="-34"/>
                        </a:rPr>
                        <a:t>-เบี้ยขยัน</a:t>
                      </a:r>
                    </a:p>
                    <a:p>
                      <a:pPr algn="l"/>
                      <a:r>
                        <a:rPr lang="th-TH" sz="1400" dirty="0" smtClean="0">
                          <a:latin typeface="TH Niramit AS" pitchFamily="2" charset="-34"/>
                          <a:cs typeface="TH Niramit AS" pitchFamily="2" charset="-34"/>
                        </a:rPr>
                        <a:t>-โบนัส</a:t>
                      </a:r>
                    </a:p>
                  </a:txBody>
                  <a:tcPr/>
                </a:tc>
              </a:tr>
              <a:tr h="239102">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แอ๊ด</a:t>
                      </a:r>
                      <a:r>
                        <a:rPr lang="th-TH" sz="1400" dirty="0" err="1" smtClean="0">
                          <a:latin typeface="TH Niramit AS" pitchFamily="2" charset="-34"/>
                          <a:cs typeface="TH Niramit AS" pitchFamily="2" charset="-34"/>
                        </a:rPr>
                        <a:t>วานซ์</a:t>
                      </a:r>
                      <a:r>
                        <a:rPr lang="th-TH" sz="1400" dirty="0" smtClean="0">
                          <a:latin typeface="TH Niramit AS" pitchFamily="2" charset="-34"/>
                          <a:cs typeface="TH Niramit AS" pitchFamily="2" charset="-34"/>
                        </a:rPr>
                        <a:t> จี.ซี เทคโนโลยี 8/8 ม.9 ถ.พระราม2</a:t>
                      </a:r>
                      <a:r>
                        <a:rPr lang="th-TH" sz="1400" baseline="0" dirty="0" smtClean="0">
                          <a:latin typeface="TH Niramit AS" pitchFamily="2" charset="-34"/>
                          <a:cs typeface="TH Niramit AS" pitchFamily="2" charset="-34"/>
                        </a:rPr>
                        <a:t> ต.บางกระเจ้า อ.เมือง จ.สมุทรสาคร โทร.086-3155225</a:t>
                      </a:r>
                      <a:endParaRPr lang="th-TH" sz="1400" dirty="0" smtClean="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920076">
                <a:tc>
                  <a:txBody>
                    <a:bodyPr/>
                    <a:lstStyle/>
                    <a:p>
                      <a:r>
                        <a:rPr lang="th-TH" sz="1400" spc="0" baseline="0" dirty="0" smtClean="0">
                          <a:latin typeface="TH Niramit AS" pitchFamily="2" charset="-34"/>
                          <a:cs typeface="TH Niramit AS" pitchFamily="2" charset="-34"/>
                        </a:rPr>
                        <a:t>เจ้าหน้าที่บัญชี</a:t>
                      </a:r>
                    </a:p>
                    <a:p>
                      <a:r>
                        <a:rPr lang="th-TH" sz="1400" spc="0" baseline="0" dirty="0" smtClean="0">
                          <a:latin typeface="TH Niramit AS" pitchFamily="2" charset="-34"/>
                          <a:cs typeface="TH Niramit AS" pitchFamily="2" charset="-34"/>
                        </a:rPr>
                        <a:t>ผู้ช่วยเจ้าหน้าที่บัญชี</a:t>
                      </a:r>
                    </a:p>
                    <a:p>
                      <a:r>
                        <a:rPr lang="th-TH" sz="1400" spc="0" baseline="0" dirty="0" smtClean="0">
                          <a:latin typeface="TH Niramit AS" pitchFamily="2" charset="-34"/>
                          <a:cs typeface="TH Niramit AS" pitchFamily="2" charset="-34"/>
                        </a:rPr>
                        <a:t>แม่บ้าน</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25 ปีขึ้นไป</a:t>
                      </a:r>
                    </a:p>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20 ปีขึ้นไป</a:t>
                      </a:r>
                    </a:p>
                  </a:txBody>
                  <a:tcPr/>
                </a:tc>
                <a:tc>
                  <a:txBody>
                    <a:bodyPr/>
                    <a:lstStyle/>
                    <a:p>
                      <a:pPr algn="ctr"/>
                      <a:r>
                        <a:rPr lang="th-TH" sz="1400" baseline="0" dirty="0" smtClean="0">
                          <a:latin typeface="TH Niramit AS" pitchFamily="2" charset="-34"/>
                          <a:cs typeface="TH Niramit AS" pitchFamily="2" charset="-34"/>
                        </a:rPr>
                        <a:t>ป.ตรี</a:t>
                      </a:r>
                    </a:p>
                    <a:p>
                      <a:pPr algn="ct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p>
                    <a:p>
                      <a:pPr algn="ctr"/>
                      <a:r>
                        <a:rPr lang="th-TH" sz="1400" baseline="0" dirty="0" smtClean="0">
                          <a:latin typeface="TH Niramit AS" pitchFamily="2" charset="-34"/>
                          <a:cs typeface="TH Niramit AS" pitchFamily="2" charset="-34"/>
                        </a:rPr>
                        <a:t>ไม่จำกัดวุฒิ</a:t>
                      </a:r>
                    </a:p>
                  </a:txBody>
                  <a:tcPr/>
                </a:tc>
                <a:tc>
                  <a:txBody>
                    <a:bodyPr/>
                    <a:lstStyle/>
                    <a:p>
                      <a:pPr algn="ct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11</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algn="ctr"/>
                      <a:r>
                        <a:rPr lang="th-TH" sz="1400" spc="0" baseline="0" dirty="0" smtClean="0">
                          <a:latin typeface="TH Niramit AS" pitchFamily="2" charset="-34"/>
                          <a:cs typeface="TH Niramit AS" pitchFamily="2" charset="-34"/>
                        </a:rPr>
                        <a:t>331 บาท/วัน</a:t>
                      </a:r>
                    </a:p>
                  </a:txBody>
                  <a:tcPr/>
                </a:tc>
                <a:tc>
                  <a:txBody>
                    <a:bodyPr/>
                    <a:lstStyle/>
                    <a:p>
                      <a:pPr algn="l"/>
                      <a:endParaRPr lang="th-TH" sz="1400" dirty="0" smtClean="0">
                        <a:latin typeface="TH Niramit AS" pitchFamily="2" charset="-34"/>
                        <a:cs typeface="TH Niramit AS" pitchFamily="2" charset="-34"/>
                      </a:endParaRPr>
                    </a:p>
                  </a:txBody>
                  <a:tcPr/>
                </a:tc>
              </a:tr>
              <a:tr h="309586">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หจก.</a:t>
                      </a:r>
                      <a:r>
                        <a:rPr lang="th-TH" sz="1400" dirty="0" smtClean="0">
                          <a:latin typeface="TH Niramit AS" pitchFamily="2" charset="-34"/>
                          <a:cs typeface="TH Niramit AS" pitchFamily="2" charset="-34"/>
                        </a:rPr>
                        <a:t>เคลียร์อัพ</a:t>
                      </a:r>
                      <a:r>
                        <a:rPr lang="th-TH" sz="1400" baseline="0" dirty="0" smtClean="0">
                          <a:latin typeface="TH Niramit AS" pitchFamily="2" charset="-34"/>
                          <a:cs typeface="TH Niramit AS" pitchFamily="2" charset="-34"/>
                        </a:rPr>
                        <a:t> 62/47 ม.2 ต.นาดี อ.เมือง จ.สมุทรสาคร โทร.034-410659-60</a:t>
                      </a:r>
                      <a:endParaRPr lang="th-TH" sz="1400" dirty="0" smtClean="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920076">
                <a:tc>
                  <a:txBody>
                    <a:bodyPr/>
                    <a:lstStyle/>
                    <a:p>
                      <a:r>
                        <a:rPr lang="th-TH" sz="1400" spc="0" baseline="0" dirty="0" smtClean="0">
                          <a:latin typeface="TH Niramit AS" pitchFamily="2" charset="-34"/>
                          <a:cs typeface="TH Niramit AS" pitchFamily="2" charset="-34"/>
                        </a:rPr>
                        <a:t>ผู้จัดการฝ่ายบัญชี</a:t>
                      </a:r>
                    </a:p>
                    <a:p>
                      <a:r>
                        <a:rPr lang="th-TH" sz="1400" spc="0" baseline="0" dirty="0" smtClean="0">
                          <a:latin typeface="TH Niramit AS" pitchFamily="2" charset="-34"/>
                          <a:cs typeface="TH Niramit AS" pitchFamily="2" charset="-34"/>
                        </a:rPr>
                        <a:t>เจ้าหน้าที่ฝ่ายบัญชี</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txBody>
                  <a:tcPr/>
                </a:tc>
                <a:tc>
                  <a:txBody>
                    <a:bodyPr/>
                    <a:lstStyle/>
                    <a:p>
                      <a:pPr algn="ctr"/>
                      <a:r>
                        <a:rPr lang="th-TH" sz="1400" dirty="0" smtClean="0">
                          <a:latin typeface="TH Niramit AS" pitchFamily="2" charset="-34"/>
                          <a:cs typeface="TH Niramit AS" pitchFamily="2" charset="-34"/>
                        </a:rPr>
                        <a:t>25 ปีขึ้นไป</a:t>
                      </a:r>
                    </a:p>
                    <a:p>
                      <a:pPr algn="ctr"/>
                      <a:r>
                        <a:rPr lang="th-TH" sz="1400" dirty="0" smtClean="0">
                          <a:latin typeface="TH Niramit AS" pitchFamily="2" charset="-34"/>
                          <a:cs typeface="TH Niramit AS" pitchFamily="2" charset="-34"/>
                        </a:rPr>
                        <a:t>25 ปีขึ้นไป</a:t>
                      </a:r>
                    </a:p>
                  </a:txBody>
                  <a:tcPr/>
                </a:tc>
                <a:tc>
                  <a:txBody>
                    <a:bodyPr/>
                    <a:lstStyle/>
                    <a:p>
                      <a:pPr algn="ctr"/>
                      <a:r>
                        <a:rPr lang="th-TH" sz="1400" baseline="0" dirty="0" err="1" smtClean="0">
                          <a:latin typeface="TH Niramit AS" pitchFamily="2" charset="-34"/>
                          <a:cs typeface="TH Niramit AS" pitchFamily="2" charset="-34"/>
                        </a:rPr>
                        <a:t>ปวส.</a:t>
                      </a:r>
                      <a:r>
                        <a:rPr lang="th-TH" sz="1400" baseline="0" dirty="0" smtClean="0">
                          <a:latin typeface="TH Niramit AS" pitchFamily="2" charset="-34"/>
                          <a:cs typeface="TH Niramit AS" pitchFamily="2" charset="-34"/>
                        </a:rPr>
                        <a:t> ขึ้นไป</a:t>
                      </a:r>
                    </a:p>
                    <a:p>
                      <a:pPr algn="ct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p>
                  </a:txBody>
                  <a:tcPr/>
                </a:tc>
                <a:tc>
                  <a:txBody>
                    <a:bodyPr/>
                    <a:lstStyle/>
                    <a:p>
                      <a:pPr algn="ctr"/>
                      <a:r>
                        <a:rPr lang="th-TH" sz="1400" spc="0" baseline="0" dirty="0" smtClean="0">
                          <a:latin typeface="TH Niramit AS" pitchFamily="2" charset="-34"/>
                          <a:cs typeface="TH Niramit AS" pitchFamily="2" charset="-34"/>
                        </a:rPr>
                        <a:t>25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pPr algn="l"/>
                      <a:r>
                        <a:rPr lang="th-TH" sz="1400" dirty="0" smtClean="0">
                          <a:latin typeface="TH Niramit AS" pitchFamily="2" charset="-34"/>
                          <a:cs typeface="TH Niramit AS" pitchFamily="2" charset="-34"/>
                        </a:rPr>
                        <a:t>-โบนัส</a:t>
                      </a:r>
                    </a:p>
                    <a:p>
                      <a:pPr algn="l"/>
                      <a:r>
                        <a:rPr lang="th-TH" sz="1400" dirty="0" smtClean="0">
                          <a:latin typeface="TH Niramit AS" pitchFamily="2" charset="-34"/>
                          <a:cs typeface="TH Niramit AS" pitchFamily="2" charset="-34"/>
                        </a:rPr>
                        <a:t>-รับค่าแรง</a:t>
                      </a:r>
                    </a:p>
                    <a:p>
                      <a:pPr algn="l"/>
                      <a:r>
                        <a:rPr lang="th-TH" sz="1400" dirty="0" smtClean="0">
                          <a:latin typeface="TH Niramit AS" pitchFamily="2" charset="-34"/>
                          <a:cs typeface="TH Niramit AS" pitchFamily="2" charset="-34"/>
                        </a:rPr>
                        <a:t>-ชุดยูนิฟอร์ม</a:t>
                      </a:r>
                    </a:p>
                    <a:p>
                      <a:pPr algn="l"/>
                      <a:r>
                        <a:rPr lang="th-TH" sz="1400" dirty="0" smtClean="0">
                          <a:latin typeface="TH Niramit AS" pitchFamily="2" charset="-34"/>
                          <a:cs typeface="TH Niramit AS" pitchFamily="2" charset="-34"/>
                        </a:rPr>
                        <a:t>-โบนัส</a:t>
                      </a:r>
                    </a:p>
                  </a:txBody>
                  <a:tcPr/>
                </a:tc>
              </a:tr>
              <a:tr h="269566">
                <a:tc gridSpan="7">
                  <a:txBody>
                    <a:bodyPr/>
                    <a:lstStyle/>
                    <a:p>
                      <a:pPr algn="ctr"/>
                      <a:r>
                        <a:rPr lang="th-TH" sz="1400" spc="0" baseline="0" dirty="0" err="1" smtClean="0">
                          <a:latin typeface="TH Niramit AS" pitchFamily="2" charset="-34"/>
                          <a:cs typeface="TH Niramit AS" pitchFamily="2" charset="-34"/>
                        </a:rPr>
                        <a:t>บจก.เอส</a:t>
                      </a:r>
                      <a:r>
                        <a:rPr lang="th-TH" sz="1400" spc="0" baseline="0" dirty="0" smtClean="0">
                          <a:latin typeface="TH Niramit AS" pitchFamily="2" charset="-34"/>
                          <a:cs typeface="TH Niramit AS" pitchFamily="2" charset="-34"/>
                        </a:rPr>
                        <a:t> พี </a:t>
                      </a:r>
                      <a:r>
                        <a:rPr lang="th-TH" sz="1400" spc="0" baseline="0" dirty="0" err="1" smtClean="0">
                          <a:latin typeface="TH Niramit AS" pitchFamily="2" charset="-34"/>
                          <a:cs typeface="TH Niramit AS" pitchFamily="2" charset="-34"/>
                        </a:rPr>
                        <a:t>เมตัลเวอร์ค</a:t>
                      </a:r>
                      <a:r>
                        <a:rPr lang="th-TH" sz="1400" spc="0" baseline="0" dirty="0" smtClean="0">
                          <a:latin typeface="TH Niramit AS" pitchFamily="2" charset="-34"/>
                          <a:cs typeface="TH Niramit AS" pitchFamily="2" charset="-34"/>
                        </a:rPr>
                        <a:t> 30/1</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 30/21 ม.5 ต.คอกกระบือ อ.เมือง จ.สมุทรสาคร โทร.034-854442-4</a:t>
                      </a:r>
                      <a:endParaRPr lang="th-TH" sz="1400" spc="0" baseline="0" dirty="0">
                        <a:latin typeface="TH Niramit AS" pitchFamily="2" charset="-34"/>
                        <a:cs typeface="TH Niramit AS" pitchFamily="2" charset="-34"/>
                      </a:endParaRPr>
                    </a:p>
                  </a:txBody>
                  <a:tcPr>
                    <a:solidFill>
                      <a:srgbClr val="FF6699"/>
                    </a:solidFill>
                  </a:tcPr>
                </a:tc>
                <a:tc hMerge="1">
                  <a:txBody>
                    <a:bodyPr/>
                    <a:lstStyle/>
                    <a:p>
                      <a:pPr algn="ctr"/>
                      <a:endParaRPr lang="th-TH" sz="1400" dirty="0">
                        <a:latin typeface="TH Niramit AS" pitchFamily="2" charset="-34"/>
                        <a:cs typeface="TH Niramit AS" pitchFamily="2" charset="-34"/>
                      </a:endParaRPr>
                    </a:p>
                  </a:txBody>
                  <a:tcPr/>
                </a:tc>
                <a:tc hMerge="1">
                  <a:txBody>
                    <a:bodyPr/>
                    <a:lstStyle/>
                    <a:p>
                      <a:pPr algn="ctr"/>
                      <a:endParaRPr lang="th-TH" sz="1400" dirty="0" smtClean="0">
                        <a:latin typeface="TH Niramit AS" pitchFamily="2" charset="-34"/>
                        <a:cs typeface="TH Niramit AS" pitchFamily="2" charset="-34"/>
                      </a:endParaRPr>
                    </a:p>
                  </a:txBody>
                  <a:tcPr/>
                </a:tc>
                <a:tc hMerge="1">
                  <a:txBody>
                    <a:bodyPr/>
                    <a:lstStyle/>
                    <a:p>
                      <a:pPr algn="ctr"/>
                      <a:endParaRPr lang="th-TH" sz="1400" dirty="0" smtClean="0">
                        <a:latin typeface="TH Niramit AS" pitchFamily="2" charset="-34"/>
                        <a:cs typeface="TH Niramit AS" pitchFamily="2" charset="-34"/>
                      </a:endParaRPr>
                    </a:p>
                  </a:txBody>
                  <a:tcPr/>
                </a:tc>
                <a:tc hMerge="1">
                  <a:txBody>
                    <a:bodyPr/>
                    <a:lstStyle/>
                    <a:p>
                      <a:pPr algn="ctr"/>
                      <a:endParaRPr lang="th-TH" sz="1400" baseline="0" dirty="0" smtClean="0">
                        <a:latin typeface="TH Niramit AS" pitchFamily="2" charset="-34"/>
                        <a:cs typeface="TH Niramit AS" pitchFamily="2" charset="-34"/>
                      </a:endParaRPr>
                    </a:p>
                  </a:txBody>
                  <a:tcPr/>
                </a:tc>
                <a:tc hMerge="1">
                  <a:txBody>
                    <a:bodyPr/>
                    <a:lstStyle/>
                    <a:p>
                      <a:pPr algn="ctr"/>
                      <a:endParaRPr lang="th-TH" sz="1400" spc="0" baseline="0" dirty="0" smtClean="0">
                        <a:latin typeface="TH Niramit AS" pitchFamily="2" charset="-34"/>
                        <a:cs typeface="TH Niramit AS" pitchFamily="2" charset="-34"/>
                      </a:endParaRPr>
                    </a:p>
                  </a:txBody>
                  <a:tcPr/>
                </a:tc>
                <a:tc hMerge="1">
                  <a:txBody>
                    <a:bodyPr/>
                    <a:lstStyle/>
                    <a:p>
                      <a:pPr algn="l"/>
                      <a:endParaRPr lang="th-TH" sz="1400" dirty="0" smtClean="0">
                        <a:latin typeface="TH Niramit AS" pitchFamily="2" charset="-34"/>
                        <a:cs typeface="TH Niramit AS" pitchFamily="2" charset="-34"/>
                      </a:endParaRPr>
                    </a:p>
                  </a:txBody>
                  <a:tcPr/>
                </a:tc>
              </a:tr>
              <a:tr h="920076">
                <a:tc>
                  <a:txBody>
                    <a:bodyPr/>
                    <a:lstStyle/>
                    <a:p>
                      <a:r>
                        <a:rPr lang="th-TH" sz="1400" spc="0" baseline="0" dirty="0" smtClean="0">
                          <a:latin typeface="TH Niramit AS" pitchFamily="2" charset="-34"/>
                          <a:cs typeface="TH Niramit AS" pitchFamily="2" charset="-34"/>
                        </a:rPr>
                        <a:t>ช่างกลึง</a:t>
                      </a:r>
                    </a:p>
                    <a:p>
                      <a:r>
                        <a:rPr lang="th-TH" sz="1400" spc="0" baseline="0" dirty="0" smtClean="0">
                          <a:latin typeface="TH Niramit AS" pitchFamily="2" charset="-34"/>
                          <a:cs typeface="TH Niramit AS" pitchFamily="2" charset="-34"/>
                        </a:rPr>
                        <a:t>พนักงานขับรถส่งของ</a:t>
                      </a:r>
                    </a:p>
                    <a:p>
                      <a:r>
                        <a:rPr lang="th-TH" sz="1400" spc="0" baseline="0" dirty="0" smtClean="0">
                          <a:latin typeface="TH Niramit AS" pitchFamily="2" charset="-34"/>
                          <a:cs typeface="TH Niramit AS" pitchFamily="2" charset="-34"/>
                        </a:rPr>
                        <a:t>วิศวกร</a:t>
                      </a:r>
                    </a:p>
                    <a:p>
                      <a:r>
                        <a:rPr lang="th-TH" sz="1400" spc="0" baseline="0" dirty="0" smtClean="0">
                          <a:latin typeface="TH Niramit AS" pitchFamily="2" charset="-34"/>
                          <a:cs typeface="TH Niramit AS" pitchFamily="2" charset="-34"/>
                        </a:rPr>
                        <a:t>พนักงานขับ</a:t>
                      </a:r>
                      <a:r>
                        <a:rPr lang="th-TH" sz="1400" spc="0" baseline="0" dirty="0" err="1" smtClean="0">
                          <a:latin typeface="TH Niramit AS" pitchFamily="2" charset="-34"/>
                          <a:cs typeface="TH Niramit AS" pitchFamily="2" charset="-34"/>
                        </a:rPr>
                        <a:t>รถดั๊ม</a:t>
                      </a:r>
                      <a:endParaRPr lang="th-TH" sz="1400" spc="0" baseline="0" dirty="0" smtClean="0">
                        <a:latin typeface="TH Niramit AS" pitchFamily="2" charset="-34"/>
                        <a:cs typeface="TH Niramit AS" pitchFamily="2" charset="-34"/>
                      </a:endParaRPr>
                    </a:p>
                    <a:p>
                      <a:r>
                        <a:rPr lang="th-TH" sz="1400" spc="0" baseline="0" dirty="0" smtClean="0">
                          <a:latin typeface="TH Niramit AS" pitchFamily="2" charset="-34"/>
                          <a:cs typeface="TH Niramit AS" pitchFamily="2" charset="-34"/>
                        </a:rPr>
                        <a:t>ช่างไฟฟ้า</a:t>
                      </a:r>
                    </a:p>
                    <a:p>
                      <a:r>
                        <a:rPr lang="th-TH" sz="1400" spc="0" baseline="0" dirty="0" smtClean="0">
                          <a:latin typeface="TH Niramit AS" pitchFamily="2" charset="-34"/>
                          <a:cs typeface="TH Niramit AS" pitchFamily="2" charset="-34"/>
                        </a:rPr>
                        <a:t>เจ้าหน้าที่วางแผนการผลิต</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20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20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25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18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18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18 ปีขึ้นไป</a:t>
                      </a:r>
                    </a:p>
                    <a:p>
                      <a:pPr marL="0" marR="0" indent="0" algn="ctr" defTabSz="914400" rtl="0" eaLnBrk="1" fontAlgn="auto" latinLnBrk="0" hangingPunct="1">
                        <a:lnSpc>
                          <a:spcPct val="100000"/>
                        </a:lnSpc>
                        <a:spcBef>
                          <a:spcPts val="0"/>
                        </a:spcBef>
                        <a:spcAft>
                          <a:spcPts val="0"/>
                        </a:spcAft>
                        <a:buClrTx/>
                        <a:buSzTx/>
                        <a:buFontTx/>
                        <a:buNone/>
                        <a:tabLst/>
                        <a:defRPr/>
                      </a:pPr>
                      <a:endParaRPr lang="th-TH" sz="1400" dirty="0" smtClean="0">
                        <a:latin typeface="TH Niramit AS" pitchFamily="2" charset="-34"/>
                        <a:cs typeface="TH Niramit AS" pitchFamily="2" charset="-34"/>
                      </a:endParaRPr>
                    </a:p>
                    <a:p>
                      <a:pPr algn="ctr"/>
                      <a:endParaRPr lang="th-TH" sz="1400" dirty="0" smtClean="0">
                        <a:latin typeface="TH Niramit AS" pitchFamily="2" charset="-34"/>
                        <a:cs typeface="TH Niramit AS" pitchFamily="2" charset="-34"/>
                      </a:endParaRPr>
                    </a:p>
                  </a:txBody>
                  <a:tcPr/>
                </a:tc>
                <a:tc>
                  <a:txBody>
                    <a:bodyPr/>
                    <a:lstStyle/>
                    <a:p>
                      <a:pPr algn="ctr"/>
                      <a:r>
                        <a:rPr lang="th-TH" sz="1400" baseline="0" dirty="0" smtClean="0">
                          <a:latin typeface="TH Niramit AS" pitchFamily="2" charset="-34"/>
                          <a:cs typeface="TH Niramit AS" pitchFamily="2" charset="-34"/>
                        </a:rPr>
                        <a:t>ไม่จำกัดวุฒิ</a:t>
                      </a:r>
                    </a:p>
                    <a:p>
                      <a:pPr algn="ctr"/>
                      <a:r>
                        <a:rPr lang="th-TH" sz="1400" baseline="0" dirty="0" smtClean="0">
                          <a:latin typeface="TH Niramit AS" pitchFamily="2" charset="-34"/>
                          <a:cs typeface="TH Niramit AS" pitchFamily="2" charset="-34"/>
                        </a:rPr>
                        <a:t>ม.3 ขึ้นไป</a:t>
                      </a:r>
                    </a:p>
                    <a:p>
                      <a:pPr algn="ctr"/>
                      <a:r>
                        <a:rPr lang="th-TH" sz="1400" baseline="0" dirty="0" smtClean="0">
                          <a:latin typeface="TH Niramit AS" pitchFamily="2" charset="-34"/>
                          <a:cs typeface="TH Niramit AS" pitchFamily="2" charset="-34"/>
                        </a:rPr>
                        <a:t>ป.ตรี</a:t>
                      </a:r>
                    </a:p>
                    <a:p>
                      <a:pPr algn="ctr"/>
                      <a:r>
                        <a:rPr lang="th-TH" sz="1400" baseline="0" dirty="0" smtClean="0">
                          <a:latin typeface="TH Niramit AS" pitchFamily="2" charset="-34"/>
                          <a:cs typeface="TH Niramit AS" pitchFamily="2" charset="-34"/>
                        </a:rPr>
                        <a:t>ป.6 ขึ้นไป</a:t>
                      </a:r>
                    </a:p>
                    <a:p>
                      <a:pPr algn="ctr"/>
                      <a:r>
                        <a:rPr lang="th-TH" sz="1400" baseline="0" dirty="0" err="1" smtClean="0">
                          <a:latin typeface="TH Niramit AS" pitchFamily="2" charset="-34"/>
                          <a:cs typeface="TH Niramit AS" pitchFamily="2" charset="-34"/>
                        </a:rPr>
                        <a:t>ปวช.</a:t>
                      </a:r>
                      <a:endParaRPr lang="th-TH" sz="1400" baseline="0" dirty="0" smtClean="0">
                        <a:latin typeface="TH Niramit AS" pitchFamily="2" charset="-34"/>
                        <a:cs typeface="TH Niramit AS" pitchFamily="2" charset="-34"/>
                      </a:endParaRPr>
                    </a:p>
                    <a:p>
                      <a:pPr algn="ct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p>
                  </a:txBody>
                  <a:tcPr/>
                </a:tc>
                <a:tc>
                  <a:txBody>
                    <a:bodyPr/>
                    <a:lstStyle/>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331 บาท/วัน</a:t>
                      </a:r>
                    </a:p>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000-22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algn="ctr"/>
                      <a:r>
                        <a:rPr lang="th-TH" sz="1400" spc="0" baseline="0" dirty="0" smtClean="0">
                          <a:latin typeface="TH Niramit AS" pitchFamily="2" charset="-34"/>
                          <a:cs typeface="TH Niramit AS" pitchFamily="2" charset="-34"/>
                        </a:rPr>
                        <a:t>331 บาท/วัน</a:t>
                      </a:r>
                    </a:p>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pPr algn="l"/>
                      <a:r>
                        <a:rPr lang="th-TH" sz="1400" dirty="0" smtClean="0">
                          <a:latin typeface="TH Niramit AS" pitchFamily="2" charset="-34"/>
                          <a:cs typeface="TH Niramit AS" pitchFamily="2" charset="-34"/>
                        </a:rPr>
                        <a:t>-เบี้ยขยัน</a:t>
                      </a:r>
                    </a:p>
                    <a:p>
                      <a:pPr algn="l"/>
                      <a:r>
                        <a:rPr lang="th-TH" sz="1400" dirty="0" smtClean="0">
                          <a:latin typeface="TH Niramit AS" pitchFamily="2" charset="-34"/>
                          <a:cs typeface="TH Niramit AS" pitchFamily="2" charset="-34"/>
                        </a:rPr>
                        <a:t>-โบนัส</a:t>
                      </a:r>
                    </a:p>
                    <a:p>
                      <a:pPr algn="l"/>
                      <a:r>
                        <a:rPr lang="th-TH" sz="1400" dirty="0" smtClean="0">
                          <a:latin typeface="TH Niramit AS" pitchFamily="2" charset="-34"/>
                          <a:cs typeface="TH Niramit AS" pitchFamily="2" charset="-34"/>
                        </a:rPr>
                        <a:t>-ปรับค่าจ้าง</a:t>
                      </a:r>
                    </a:p>
                    <a:p>
                      <a:pPr algn="l"/>
                      <a:r>
                        <a:rPr lang="th-TH" sz="1400" dirty="0" smtClean="0">
                          <a:latin typeface="TH Niramit AS" pitchFamily="2" charset="-34"/>
                          <a:cs typeface="TH Niramit AS" pitchFamily="2" charset="-34"/>
                        </a:rPr>
                        <a:t>-ค่ากะ</a:t>
                      </a:r>
                    </a:p>
                    <a:p>
                      <a:pPr algn="l"/>
                      <a:r>
                        <a:rPr lang="th-TH" sz="1400" dirty="0" smtClean="0">
                          <a:latin typeface="TH Niramit AS" pitchFamily="2" charset="-34"/>
                          <a:cs typeface="TH Niramit AS" pitchFamily="2" charset="-34"/>
                        </a:rPr>
                        <a:t>-รถรับส่ง</a:t>
                      </a:r>
                    </a:p>
                    <a:p>
                      <a:pPr algn="l"/>
                      <a:r>
                        <a:rPr lang="th-TH" sz="1400" dirty="0" smtClean="0">
                          <a:latin typeface="TH Niramit AS" pitchFamily="2" charset="-34"/>
                          <a:cs typeface="TH Niramit AS" pitchFamily="2" charset="-34"/>
                        </a:rPr>
                        <a:t>-หอพัก</a:t>
                      </a: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0" y="-1"/>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500042" y="334004"/>
            <a:ext cx="8715436" cy="461665"/>
          </a:xfrm>
          <a:prstGeom prst="rect">
            <a:avLst/>
          </a:prstGeom>
          <a:noFill/>
        </p:spPr>
        <p:txBody>
          <a:bodyPr wrap="square" rtlCol="0">
            <a:spAutoFit/>
          </a:bodyPr>
          <a:lstStyle/>
          <a:p>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5" name="ตัวเชื่อมต่อตรง 4"/>
          <p:cNvCxnSpPr/>
          <p:nvPr/>
        </p:nvCxnSpPr>
        <p:spPr>
          <a:xfrm>
            <a:off x="714356" y="1357290"/>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417510"/>
            <a:ext cx="714356"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12</a:t>
            </a:r>
            <a:endParaRPr lang="th-TH" sz="4000" b="1" dirty="0">
              <a:solidFill>
                <a:srgbClr val="FF0066"/>
              </a:solidFill>
              <a:latin typeface="JS Tina" pitchFamily="50" charset="0"/>
              <a:cs typeface="JS Tina" pitchFamily="50" charset="0"/>
            </a:endParaRPr>
          </a:p>
        </p:txBody>
      </p:sp>
      <p:cxnSp>
        <p:nvCxnSpPr>
          <p:cNvPr id="8" name="ตัวเชื่อมต่อตรง 7"/>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0" name="TextBox 9"/>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graphicFrame>
        <p:nvGraphicFramePr>
          <p:cNvPr id="12" name="ตาราง 11"/>
          <p:cNvGraphicFramePr>
            <a:graphicFrameLocks noGrp="1"/>
          </p:cNvGraphicFramePr>
          <p:nvPr/>
        </p:nvGraphicFramePr>
        <p:xfrm>
          <a:off x="142852" y="1557358"/>
          <a:ext cx="6572273" cy="5832110"/>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285752">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236224">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กิมะพันธุ์</a:t>
                      </a:r>
                      <a:r>
                        <a:rPr lang="th-TH" sz="1400" baseline="0" dirty="0" smtClean="0">
                          <a:latin typeface="TH Niramit AS" pitchFamily="2" charset="-34"/>
                          <a:cs typeface="TH Niramit AS" pitchFamily="2" charset="-34"/>
                        </a:rPr>
                        <a:t> เอ็นจิ</a:t>
                      </a:r>
                      <a:r>
                        <a:rPr lang="th-TH" sz="1400" baseline="0" dirty="0" err="1" smtClean="0">
                          <a:latin typeface="TH Niramit AS" pitchFamily="2" charset="-34"/>
                          <a:cs typeface="TH Niramit AS" pitchFamily="2" charset="-34"/>
                        </a:rPr>
                        <a:t>เนียริ่ง</a:t>
                      </a:r>
                      <a:r>
                        <a:rPr lang="th-TH" sz="1400" baseline="0" dirty="0" smtClean="0">
                          <a:latin typeface="TH Niramit AS" pitchFamily="2" charset="-34"/>
                          <a:cs typeface="TH Niramit AS" pitchFamily="2" charset="-34"/>
                        </a:rPr>
                        <a:t> 45/1 ม.7 ต.หลักสอง อ.บ้านแพ้ว จ.สมุทรสาคร โทร.083-0474936</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374298">
                <a:tc>
                  <a:txBody>
                    <a:bodyPr/>
                    <a:lstStyle/>
                    <a:p>
                      <a:r>
                        <a:rPr lang="th-TH" sz="1400" baseline="0" dirty="0" smtClean="0">
                          <a:latin typeface="TH Niramit AS" pitchFamily="2" charset="-34"/>
                          <a:cs typeface="TH Niramit AS" pitchFamily="2" charset="-34"/>
                        </a:rPr>
                        <a:t>เจ้าหน้าที่บัญชี</a:t>
                      </a:r>
                    </a:p>
                  </a:txBody>
                  <a:tcPr/>
                </a:tc>
                <a:tc>
                  <a:txBody>
                    <a:bodyPr/>
                    <a:lstStyle/>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28-35 ปี</a:t>
                      </a:r>
                    </a:p>
                  </a:txBody>
                  <a:tcPr/>
                </a:tc>
                <a:tc>
                  <a:txBody>
                    <a:bodyPr/>
                    <a:lstStyle/>
                    <a:p>
                      <a:pPr algn="ct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txBody>
                  <a:tcPr/>
                </a:tc>
                <a:tc>
                  <a:txBody>
                    <a:bodyPr/>
                    <a:lstStyle/>
                    <a:p>
                      <a:pPr algn="ctr"/>
                      <a:r>
                        <a:rPr lang="th-TH" sz="1400" spc="-50" baseline="0" dirty="0" smtClean="0">
                          <a:latin typeface="TH Niramit AS" pitchFamily="2" charset="-34"/>
                          <a:cs typeface="TH Niramit AS" pitchFamily="2" charset="-34"/>
                        </a:rPr>
                        <a:t>12</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txBody>
                  <a:tcPr/>
                </a:tc>
                <a:tc>
                  <a:txBody>
                    <a:bodyPr/>
                    <a:lstStyle/>
                    <a:p>
                      <a:endParaRPr lang="th-TH" sz="1400" dirty="0"/>
                    </a:p>
                  </a:txBody>
                  <a:tcPr/>
                </a:tc>
              </a:tr>
              <a:tr h="273382">
                <a:tc gridSpan="7">
                  <a:txBody>
                    <a:bodyPr/>
                    <a:lstStyle/>
                    <a:p>
                      <a:pPr algn="ctr"/>
                      <a:r>
                        <a:rPr lang="th-TH" sz="1400" dirty="0" err="1" smtClean="0">
                          <a:latin typeface="TH Niramit AS" pitchFamily="2" charset="-34"/>
                          <a:cs typeface="TH Niramit AS" pitchFamily="2" charset="-34"/>
                        </a:rPr>
                        <a:t>บจก.เอส.</a:t>
                      </a:r>
                      <a:r>
                        <a:rPr lang="th-TH" sz="1400" dirty="0" smtClean="0">
                          <a:latin typeface="TH Niramit AS" pitchFamily="2" charset="-34"/>
                          <a:cs typeface="TH Niramit AS" pitchFamily="2" charset="-34"/>
                        </a:rPr>
                        <a:t>ซี.บี.เอ็น</a:t>
                      </a:r>
                      <a:r>
                        <a:rPr lang="th-TH" sz="1400" dirty="0" err="1" smtClean="0">
                          <a:latin typeface="TH Niramit AS" pitchFamily="2" charset="-34"/>
                          <a:cs typeface="TH Niramit AS" pitchFamily="2" charset="-34"/>
                        </a:rPr>
                        <a:t>เตอร์ไพร์ซ</a:t>
                      </a:r>
                      <a:r>
                        <a:rPr lang="th-TH" sz="1400" baseline="0" dirty="0" smtClean="0">
                          <a:latin typeface="TH Niramit AS" pitchFamily="2" charset="-34"/>
                          <a:cs typeface="TH Niramit AS" pitchFamily="2" charset="-34"/>
                        </a:rPr>
                        <a:t> 88/99 ม.6 ต.ท่าทราย อ.เมือง จ.สมุทรสาคร โทร.094-425509</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541040">
                <a:tc>
                  <a:txBody>
                    <a:bodyPr/>
                    <a:lstStyle/>
                    <a:p>
                      <a:r>
                        <a:rPr lang="th-TH" sz="1400" spc="0" baseline="0" dirty="0" smtClean="0">
                          <a:latin typeface="TH Niramit AS" pitchFamily="2" charset="-34"/>
                          <a:cs typeface="TH Niramit AS" pitchFamily="2" charset="-34"/>
                        </a:rPr>
                        <a:t>ผู้จัดการฝ่ายผลิต</a:t>
                      </a:r>
                    </a:p>
                    <a:p>
                      <a:r>
                        <a:rPr lang="th-TH" sz="1400" spc="0" baseline="0" dirty="0" smtClean="0">
                          <a:latin typeface="TH Niramit AS" pitchFamily="2" charset="-34"/>
                          <a:cs typeface="TH Niramit AS" pitchFamily="2" charset="-34"/>
                        </a:rPr>
                        <a:t>หัวหน้าแผนกเย็บ</a:t>
                      </a:r>
                    </a:p>
                    <a:p>
                      <a:r>
                        <a:rPr lang="th-TH" sz="1400" spc="0" baseline="0" dirty="0" smtClean="0">
                          <a:latin typeface="TH Niramit AS" pitchFamily="2" charset="-34"/>
                          <a:cs typeface="TH Niramit AS" pitchFamily="2" charset="-34"/>
                        </a:rPr>
                        <a:t>เจ้าหน้าที่เขียนโปรแกรม</a:t>
                      </a:r>
                    </a:p>
                    <a:p>
                      <a:r>
                        <a:rPr lang="th-TH" sz="1400" spc="0" baseline="0" dirty="0" smtClean="0">
                          <a:latin typeface="TH Niramit AS" pitchFamily="2" charset="-34"/>
                          <a:cs typeface="TH Niramit AS" pitchFamily="2" charset="-34"/>
                        </a:rPr>
                        <a:t>ช่างซ่อมจักร</a:t>
                      </a:r>
                    </a:p>
                    <a:p>
                      <a:r>
                        <a:rPr lang="th-TH" sz="1400" spc="0" baseline="0" dirty="0" smtClean="0">
                          <a:latin typeface="TH Niramit AS" pitchFamily="2" charset="-34"/>
                          <a:cs typeface="TH Niramit AS" pitchFamily="2" charset="-34"/>
                        </a:rPr>
                        <a:t>ช่างเทคนิค</a:t>
                      </a:r>
                    </a:p>
                    <a:p>
                      <a:r>
                        <a:rPr lang="th-TH" sz="1400" spc="0" baseline="0" dirty="0" smtClean="0">
                          <a:latin typeface="TH Niramit AS" pitchFamily="2" charset="-34"/>
                          <a:cs typeface="TH Niramit AS" pitchFamily="2" charset="-34"/>
                        </a:rPr>
                        <a:t>หัวหน้าแผนกตัด</a:t>
                      </a:r>
                    </a:p>
                    <a:p>
                      <a:r>
                        <a:rPr lang="th-TH" sz="1400" spc="0" baseline="0" dirty="0" smtClean="0">
                          <a:latin typeface="TH Niramit AS" pitchFamily="2" charset="-34"/>
                          <a:cs typeface="TH Niramit AS" pitchFamily="2" charset="-34"/>
                        </a:rPr>
                        <a:t>เจ้าหน้าที่นำเข้า-ส่งออก</a:t>
                      </a:r>
                    </a:p>
                    <a:p>
                      <a:r>
                        <a:rPr lang="th-TH" sz="1400" spc="0" baseline="0" dirty="0" smtClean="0">
                          <a:latin typeface="TH Niramit AS" pitchFamily="2" charset="-34"/>
                          <a:cs typeface="TH Niramit AS" pitchFamily="2" charset="-34"/>
                        </a:rPr>
                        <a:t>พนักงานรักษาความปลอดภัย</a:t>
                      </a: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3</a:t>
                      </a:r>
                    </a:p>
                    <a:p>
                      <a:pPr algn="ctr"/>
                      <a:r>
                        <a:rPr lang="th-TH" sz="1400" dirty="0" smtClean="0">
                          <a:latin typeface="TH Niramit AS" pitchFamily="2" charset="-34"/>
                          <a:cs typeface="TH Niramit AS" pitchFamily="2" charset="-34"/>
                        </a:rPr>
                        <a:t>1</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ญ</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ช/ญ</a:t>
                      </a:r>
                    </a:p>
                  </a:txBody>
                  <a:tcPr/>
                </a:tc>
                <a:tc>
                  <a:txBody>
                    <a:bodyPr/>
                    <a:lstStyle/>
                    <a:p>
                      <a:pPr algn="ctr"/>
                      <a:r>
                        <a:rPr lang="th-TH" sz="1400" dirty="0" smtClean="0">
                          <a:latin typeface="TH Niramit AS" pitchFamily="2" charset="-34"/>
                          <a:cs typeface="TH Niramit AS" pitchFamily="2" charset="-34"/>
                        </a:rPr>
                        <a:t>40</a:t>
                      </a:r>
                      <a:r>
                        <a:rPr lang="th-TH" sz="1400" baseline="0" dirty="0" smtClean="0">
                          <a:latin typeface="TH Niramit AS" pitchFamily="2" charset="-34"/>
                          <a:cs typeface="TH Niramit AS" pitchFamily="2" charset="-34"/>
                        </a:rPr>
                        <a:t> ปีขึ้นไป</a:t>
                      </a:r>
                    </a:p>
                    <a:p>
                      <a:pPr algn="ctr"/>
                      <a:r>
                        <a:rPr lang="th-TH" sz="1400" baseline="0" dirty="0" smtClean="0">
                          <a:latin typeface="TH Niramit AS" pitchFamily="2" charset="-34"/>
                          <a:cs typeface="TH Niramit AS" pitchFamily="2" charset="-34"/>
                        </a:rPr>
                        <a:t>35 ปีขึ้นไป</a:t>
                      </a:r>
                    </a:p>
                    <a:p>
                      <a:pPr algn="ctr"/>
                      <a:r>
                        <a:rPr lang="th-TH" sz="1400" baseline="0" dirty="0" smtClean="0">
                          <a:latin typeface="TH Niramit AS" pitchFamily="2" charset="-34"/>
                          <a:cs typeface="TH Niramit AS" pitchFamily="2" charset="-34"/>
                        </a:rPr>
                        <a:t>25 ปีขึ้นไป</a:t>
                      </a:r>
                    </a:p>
                    <a:p>
                      <a:pPr algn="ctr"/>
                      <a:endParaRPr lang="th-TH" sz="1400" baseline="0" dirty="0" smtClean="0">
                        <a:latin typeface="TH Niramit AS" pitchFamily="2" charset="-34"/>
                        <a:cs typeface="TH Niramit AS" pitchFamily="2" charset="-34"/>
                      </a:endParaRPr>
                    </a:p>
                    <a:p>
                      <a:pPr algn="ctr"/>
                      <a:r>
                        <a:rPr lang="th-TH" sz="1400" baseline="0" dirty="0" smtClean="0">
                          <a:latin typeface="TH Niramit AS" pitchFamily="2" charset="-34"/>
                          <a:cs typeface="TH Niramit AS" pitchFamily="2" charset="-34"/>
                        </a:rPr>
                        <a:t>20 ปีขึ้นไป</a:t>
                      </a:r>
                    </a:p>
                    <a:p>
                      <a:pPr algn="ctr"/>
                      <a:r>
                        <a:rPr lang="th-TH" sz="1400" baseline="0" dirty="0" smtClean="0">
                          <a:latin typeface="TH Niramit AS" pitchFamily="2" charset="-34"/>
                          <a:cs typeface="TH Niramit AS" pitchFamily="2" charset="-34"/>
                        </a:rPr>
                        <a:t>25 ปีขึ้นไป</a:t>
                      </a:r>
                    </a:p>
                    <a:p>
                      <a:pPr algn="ctr"/>
                      <a:r>
                        <a:rPr lang="th-TH" sz="1400" baseline="0" dirty="0" smtClean="0">
                          <a:latin typeface="TH Niramit AS" pitchFamily="2" charset="-34"/>
                          <a:cs typeface="TH Niramit AS" pitchFamily="2" charset="-34"/>
                        </a:rPr>
                        <a:t>25 ปีขึ้นไป</a:t>
                      </a:r>
                    </a:p>
                    <a:p>
                      <a:pPr algn="ctr"/>
                      <a:r>
                        <a:rPr lang="th-TH" sz="1400" baseline="0" dirty="0" smtClean="0">
                          <a:latin typeface="TH Niramit AS" pitchFamily="2" charset="-34"/>
                          <a:cs typeface="TH Niramit AS" pitchFamily="2" charset="-34"/>
                        </a:rPr>
                        <a:t>20 ปีขึ้นไป</a:t>
                      </a:r>
                    </a:p>
                    <a:p>
                      <a:pPr algn="ctr"/>
                      <a:endParaRPr lang="th-TH" sz="1400" baseline="0" dirty="0" smtClean="0">
                        <a:latin typeface="TH Niramit AS" pitchFamily="2" charset="-34"/>
                        <a:cs typeface="TH Niramit AS" pitchFamily="2" charset="-34"/>
                      </a:endParaRPr>
                    </a:p>
                    <a:p>
                      <a:pPr algn="ctr"/>
                      <a:r>
                        <a:rPr lang="th-TH" sz="1400" baseline="0" dirty="0" smtClean="0">
                          <a:latin typeface="TH Niramit AS" pitchFamily="2" charset="-34"/>
                          <a:cs typeface="TH Niramit AS" pitchFamily="2" charset="-34"/>
                        </a:rPr>
                        <a:t>20 ปีขึ้นไป</a:t>
                      </a:r>
                      <a:endParaRPr lang="th-TH" sz="1400" dirty="0" smtClean="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ม.6 ขึ้นไป</a:t>
                      </a:r>
                    </a:p>
                    <a:p>
                      <a:pPr algn="ctr"/>
                      <a:r>
                        <a:rPr lang="th-TH" sz="1400" dirty="0" smtClean="0">
                          <a:latin typeface="TH Niramit AS" pitchFamily="2" charset="-34"/>
                          <a:cs typeface="TH Niramit AS" pitchFamily="2" charset="-34"/>
                        </a:rPr>
                        <a:t>ม.3 ขึ้นไป</a:t>
                      </a:r>
                    </a:p>
                    <a:p>
                      <a:pPr algn="ctr"/>
                      <a:r>
                        <a:rPr lang="th-TH" sz="1400" dirty="0" smtClean="0">
                          <a:latin typeface="TH Niramit AS" pitchFamily="2" charset="-34"/>
                          <a:cs typeface="TH Niramit AS" pitchFamily="2" charset="-34"/>
                        </a:rPr>
                        <a:t>ป.ตรี</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ม.3 ขึ้นไป</a:t>
                      </a:r>
                    </a:p>
                    <a:p>
                      <a:pPr algn="ct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 ขึ้นไป</a:t>
                      </a:r>
                    </a:p>
                    <a:p>
                      <a:pPr algn="ctr"/>
                      <a:r>
                        <a:rPr lang="th-TH" sz="1400" dirty="0" smtClean="0">
                          <a:latin typeface="TH Niramit AS" pitchFamily="2" charset="-34"/>
                          <a:cs typeface="TH Niramit AS" pitchFamily="2" charset="-34"/>
                        </a:rPr>
                        <a:t>ม.3 ขึ้นไป</a:t>
                      </a:r>
                    </a:p>
                    <a:p>
                      <a:pPr algn="ct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 ขึ้นไป</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ป.6 ขึ้นไป</a:t>
                      </a:r>
                    </a:p>
                  </a:txBody>
                  <a:tcPr/>
                </a:tc>
                <a:tc>
                  <a:txBody>
                    <a:bodyPr/>
                    <a:lstStyle/>
                    <a:p>
                      <a:pPr algn="ctr"/>
                      <a:r>
                        <a:rPr lang="th-TH" sz="1400" spc="-50" baseline="0" dirty="0" smtClean="0">
                          <a:latin typeface="TH Niramit AS" pitchFamily="2" charset="-34"/>
                          <a:cs typeface="TH Niramit AS" pitchFamily="2" charset="-34"/>
                        </a:rPr>
                        <a:t>30</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25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endParaRPr lang="th-TH" sz="1400" spc="-50" baseline="0" dirty="0" smtClean="0">
                        <a:latin typeface="TH Niramit AS" pitchFamily="2" charset="-34"/>
                        <a:cs typeface="TH Niramit AS" pitchFamily="2" charset="-34"/>
                      </a:endParaRPr>
                    </a:p>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r>
                        <a:rPr lang="th-TH" sz="1400" spc="-50" baseline="0" dirty="0" smtClean="0">
                          <a:latin typeface="TH Niramit AS" pitchFamily="2" charset="-34"/>
                          <a:cs typeface="TH Niramit AS" pitchFamily="2" charset="-34"/>
                        </a:rPr>
                        <a:t>15</a:t>
                      </a:r>
                      <a:r>
                        <a:rPr lang="en-US" sz="1400" spc="-50" baseline="0" dirty="0" smtClean="0">
                          <a:latin typeface="TH Niramit AS" pitchFamily="2" charset="-34"/>
                          <a:cs typeface="TH Niramit AS" pitchFamily="2" charset="-34"/>
                        </a:rPr>
                        <a:t>,</a:t>
                      </a:r>
                      <a:r>
                        <a:rPr lang="th-TH" sz="1400" spc="-50" baseline="0" dirty="0" smtClean="0">
                          <a:latin typeface="TH Niramit AS" pitchFamily="2" charset="-34"/>
                          <a:cs typeface="TH Niramit AS" pitchFamily="2" charset="-34"/>
                        </a:rPr>
                        <a:t>000 บาท</a:t>
                      </a:r>
                    </a:p>
                    <a:p>
                      <a:pPr algn="ctr"/>
                      <a:endParaRPr lang="th-TH" sz="1400" spc="-50" baseline="0" dirty="0" smtClean="0">
                        <a:latin typeface="TH Niramit AS" pitchFamily="2" charset="-34"/>
                        <a:cs typeface="TH Niramit AS" pitchFamily="2" charset="-34"/>
                      </a:endParaRPr>
                    </a:p>
                    <a:p>
                      <a:pPr algn="ctr"/>
                      <a:r>
                        <a:rPr lang="th-TH" sz="1400" spc="-50" baseline="0" dirty="0" smtClean="0">
                          <a:latin typeface="TH Niramit AS" pitchFamily="2" charset="-34"/>
                          <a:cs typeface="TH Niramit AS" pitchFamily="2" charset="-34"/>
                        </a:rPr>
                        <a:t>331 บาท/วัน</a:t>
                      </a:r>
                    </a:p>
                  </a:txBody>
                  <a:tcPr/>
                </a:tc>
                <a:tc>
                  <a:txBody>
                    <a:bodyPr/>
                    <a:lstStyle/>
                    <a:p>
                      <a:pPr algn="l"/>
                      <a:r>
                        <a:rPr lang="th-TH" sz="1400" baseline="0" dirty="0" smtClean="0">
                          <a:latin typeface="TH Niramit AS" pitchFamily="2" charset="-34"/>
                          <a:cs typeface="TH Niramit AS" pitchFamily="2" charset="-34"/>
                        </a:rPr>
                        <a:t>-เบี้ยขยัน</a:t>
                      </a:r>
                    </a:p>
                    <a:p>
                      <a:pPr algn="l"/>
                      <a:r>
                        <a:rPr lang="th-TH" sz="1400" baseline="0" dirty="0" smtClean="0">
                          <a:latin typeface="TH Niramit AS" pitchFamily="2" charset="-34"/>
                          <a:cs typeface="TH Niramit AS" pitchFamily="2" charset="-34"/>
                        </a:rPr>
                        <a:t>-ชุดยูนิฟอร์ม</a:t>
                      </a:r>
                    </a:p>
                    <a:p>
                      <a:pPr algn="l"/>
                      <a:r>
                        <a:rPr lang="th-TH" sz="1400" baseline="0" dirty="0" smtClean="0">
                          <a:latin typeface="TH Niramit AS" pitchFamily="2" charset="-34"/>
                          <a:cs typeface="TH Niramit AS" pitchFamily="2" charset="-34"/>
                        </a:rPr>
                        <a:t>-โบนัส</a:t>
                      </a:r>
                    </a:p>
                  </a:txBody>
                  <a:tcPr/>
                </a:tc>
              </a:tr>
              <a:tr h="239102">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บจก.เอ็ม</a:t>
                      </a:r>
                      <a:r>
                        <a:rPr lang="th-TH" sz="1400" dirty="0" smtClean="0">
                          <a:latin typeface="TH Niramit AS" pitchFamily="2" charset="-34"/>
                          <a:cs typeface="TH Niramit AS" pitchFamily="2" charset="-34"/>
                        </a:rPr>
                        <a:t> เอ พี </a:t>
                      </a:r>
                      <a:r>
                        <a:rPr lang="th-TH" sz="1400" dirty="0" err="1" smtClean="0">
                          <a:latin typeface="TH Niramit AS" pitchFamily="2" charset="-34"/>
                          <a:cs typeface="TH Niramit AS" pitchFamily="2" charset="-34"/>
                        </a:rPr>
                        <a:t>ฟู้ดส์</a:t>
                      </a:r>
                      <a:r>
                        <a:rPr lang="th-TH" sz="1400" dirty="0" smtClean="0">
                          <a:latin typeface="TH Niramit AS" pitchFamily="2" charset="-34"/>
                          <a:cs typeface="TH Niramit AS" pitchFamily="2" charset="-34"/>
                        </a:rPr>
                        <a:t> 98 ม.2 ต.โคกขาม</a:t>
                      </a:r>
                      <a:r>
                        <a:rPr lang="th-TH" sz="1400" baseline="0" dirty="0" smtClean="0">
                          <a:latin typeface="TH Niramit AS" pitchFamily="2" charset="-34"/>
                          <a:cs typeface="TH Niramit AS" pitchFamily="2" charset="-34"/>
                        </a:rPr>
                        <a:t> อ.เมือง จ.สมุทรสาคร โทร.034-450535-8</a:t>
                      </a:r>
                      <a:endParaRPr lang="th-TH" sz="1400" dirty="0" smtClean="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520052">
                <a:tc>
                  <a:txBody>
                    <a:bodyPr/>
                    <a:lstStyle/>
                    <a:p>
                      <a:r>
                        <a:rPr lang="th-TH" sz="1400" spc="0" baseline="0" dirty="0" smtClean="0">
                          <a:latin typeface="TH Niramit AS" pitchFamily="2" charset="-34"/>
                          <a:cs typeface="TH Niramit AS" pitchFamily="2" charset="-34"/>
                        </a:rPr>
                        <a:t>หัวหน้าฝ่ายผลิต</a:t>
                      </a:r>
                    </a:p>
                    <a:p>
                      <a:r>
                        <a:rPr lang="th-TH" sz="1400" spc="0" baseline="0" dirty="0" smtClean="0">
                          <a:latin typeface="TH Niramit AS" pitchFamily="2" charset="-34"/>
                          <a:cs typeface="TH Niramit AS" pitchFamily="2" charset="-34"/>
                        </a:rPr>
                        <a:t>ช่างซ่อมบำรุง</a:t>
                      </a: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25-35 ปี</a:t>
                      </a:r>
                    </a:p>
                    <a:p>
                      <a:pPr algn="ctr"/>
                      <a:r>
                        <a:rPr lang="th-TH" sz="1400" dirty="0" smtClean="0">
                          <a:latin typeface="TH Niramit AS" pitchFamily="2" charset="-34"/>
                          <a:cs typeface="TH Niramit AS" pitchFamily="2" charset="-34"/>
                        </a:rPr>
                        <a:t>25-40 ปี</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ป.ตรี</a:t>
                      </a:r>
                    </a:p>
                    <a:p>
                      <a:pPr algn="ctr"/>
                      <a:r>
                        <a:rPr lang="th-TH" sz="140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pPr algn="l"/>
                      <a:endParaRPr lang="th-TH" sz="1400" dirty="0" smtClean="0">
                        <a:latin typeface="TH Niramit AS" pitchFamily="2" charset="-34"/>
                        <a:cs typeface="TH Niramit AS" pitchFamily="2" charset="-34"/>
                      </a:endParaRPr>
                    </a:p>
                  </a:txBody>
                  <a:tcPr/>
                </a:tc>
              </a:tr>
              <a:tr h="201960">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คิวเจ กรุ๊ป 75/6</a:t>
                      </a:r>
                      <a:r>
                        <a:rPr lang="th-TH" sz="1400" baseline="0" dirty="0" smtClean="0">
                          <a:latin typeface="TH Niramit AS" pitchFamily="2" charset="-34"/>
                          <a:cs typeface="TH Niramit AS" pitchFamily="2" charset="-34"/>
                        </a:rPr>
                        <a:t> ม.6 ต.ท่าเสา อ.กระทุ่มแบน จ.สมุทรสาคร โทร.082-3611333</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smtClean="0"/>
                    </a:p>
                  </a:txBody>
                  <a:tcPr/>
                </a:tc>
              </a:tr>
              <a:tr h="540102">
                <a:tc>
                  <a:txBody>
                    <a:bodyPr/>
                    <a:lstStyle/>
                    <a:p>
                      <a:r>
                        <a:rPr lang="th-TH" sz="1400" dirty="0" smtClean="0">
                          <a:latin typeface="TH Niramit AS" pitchFamily="2" charset="-34"/>
                          <a:cs typeface="TH Niramit AS" pitchFamily="2" charset="-34"/>
                        </a:rPr>
                        <a:t>เจ้าหน้าที่บัญชี/การเงิน</a:t>
                      </a:r>
                    </a:p>
                    <a:p>
                      <a:r>
                        <a:rPr lang="th-TH" sz="1400" dirty="0" smtClean="0">
                          <a:latin typeface="TH Niramit AS" pitchFamily="2" charset="-34"/>
                          <a:cs typeface="TH Niramit AS" pitchFamily="2" charset="-34"/>
                        </a:rPr>
                        <a:t>หัวหน้าบัญชี</a:t>
                      </a:r>
                    </a:p>
                    <a:p>
                      <a:r>
                        <a:rPr lang="th-TH" sz="1400" dirty="0" smtClean="0">
                          <a:latin typeface="TH Niramit AS" pitchFamily="2" charset="-34"/>
                          <a:cs typeface="TH Niramit AS" pitchFamily="2" charset="-34"/>
                        </a:rPr>
                        <a:t>พนักงานขาย</a:t>
                      </a:r>
                    </a:p>
                  </a:txBody>
                  <a:tcPr/>
                </a:tc>
                <a:tc>
                  <a:txBody>
                    <a:bodyPr/>
                    <a:lstStyle/>
                    <a:p>
                      <a:pPr algn="ctr"/>
                      <a:r>
                        <a:rPr lang="th-TH" sz="1400" dirty="0" smtClean="0">
                          <a:latin typeface="TH Niramit AS" pitchFamily="2" charset="-34"/>
                          <a:cs typeface="TH Niramit AS" pitchFamily="2" charset="-34"/>
                        </a:rPr>
                        <a:t>1</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ช/ญ</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txBody>
                  <a:tcPr/>
                </a:tc>
                <a:tc>
                  <a:txBody>
                    <a:bodyPr/>
                    <a:lstStyle/>
                    <a:p>
                      <a:pPr algn="ctr"/>
                      <a:r>
                        <a:rPr lang="th-TH" sz="1400" spc="0" baseline="0" dirty="0" smtClean="0">
                          <a:latin typeface="TH Niramit AS" pitchFamily="2" charset="-34"/>
                          <a:cs typeface="TH Niramit AS" pitchFamily="2" charset="-34"/>
                        </a:rPr>
                        <a:t>22-40 ปี</a:t>
                      </a:r>
                    </a:p>
                    <a:p>
                      <a:pPr algn="ctr"/>
                      <a:endParaRPr lang="th-TH" sz="1400" spc="0" baseline="0" dirty="0" smtClean="0">
                        <a:latin typeface="TH Niramit AS" pitchFamily="2" charset="-34"/>
                        <a:cs typeface="TH Niramit AS" pitchFamily="2" charset="-34"/>
                      </a:endParaRPr>
                    </a:p>
                    <a:p>
                      <a:pPr algn="ctr"/>
                      <a:r>
                        <a:rPr lang="th-TH" sz="1400" spc="0" baseline="0" dirty="0" smtClean="0">
                          <a:latin typeface="TH Niramit AS" pitchFamily="2" charset="-34"/>
                          <a:cs typeface="TH Niramit AS" pitchFamily="2" charset="-34"/>
                        </a:rPr>
                        <a:t>25-40 ปี</a:t>
                      </a:r>
                    </a:p>
                    <a:p>
                      <a:pPr algn="ctr"/>
                      <a:r>
                        <a:rPr lang="th-TH" sz="1400" spc="0" baseline="0" dirty="0" smtClean="0">
                          <a:latin typeface="TH Niramit AS" pitchFamily="2" charset="-34"/>
                          <a:cs typeface="TH Niramit AS" pitchFamily="2" charset="-34"/>
                        </a:rPr>
                        <a:t>20-35 ปี</a:t>
                      </a:r>
                      <a:endParaRPr lang="th-TH" sz="1400" spc="0" baseline="0" dirty="0">
                        <a:latin typeface="TH Niramit AS" pitchFamily="2" charset="-34"/>
                        <a:cs typeface="TH Niramit AS" pitchFamily="2" charset="-34"/>
                      </a:endParaRPr>
                    </a:p>
                  </a:txBody>
                  <a:tcPr/>
                </a:tc>
                <a:tc>
                  <a:txBody>
                    <a:bodyPr/>
                    <a:lstStyle/>
                    <a:p>
                      <a:pPr algn="ct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 ขึ้นไป</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ป.ตรี</a:t>
                      </a:r>
                    </a:p>
                    <a:p>
                      <a:pPr algn="ctr"/>
                      <a:r>
                        <a:rPr lang="th-TH" sz="1400" dirty="0" smtClean="0">
                          <a:latin typeface="TH Niramit AS" pitchFamily="2" charset="-34"/>
                          <a:cs typeface="TH Niramit AS" pitchFamily="2" charset="-34"/>
                        </a:rPr>
                        <a:t>ม.6-</a:t>
                      </a:r>
                      <a:r>
                        <a:rPr lang="th-TH" sz="1400" dirty="0" err="1" smtClean="0">
                          <a:latin typeface="TH Niramit AS" pitchFamily="2" charset="-34"/>
                          <a:cs typeface="TH Niramit AS" pitchFamily="2" charset="-34"/>
                        </a:rPr>
                        <a:t>ปวช.</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algn="ctr"/>
                      <a:endParaRPr lang="th-TH" sz="1400" spc="0" baseline="0" dirty="0" smtClean="0">
                        <a:latin typeface="TH Niramit AS" pitchFamily="2" charset="-34"/>
                        <a:cs typeface="TH Niramit AS" pitchFamily="2" charset="-34"/>
                      </a:endParaRPr>
                    </a:p>
                    <a:p>
                      <a:pPr algn="ctr"/>
                      <a:r>
                        <a:rPr lang="th-TH" sz="1400" spc="-30" baseline="0" dirty="0" smtClean="0">
                          <a:latin typeface="TH Niramit AS" pitchFamily="2" charset="-34"/>
                          <a:cs typeface="TH Niramit AS" pitchFamily="2" charset="-34"/>
                        </a:rPr>
                        <a:t>15</a:t>
                      </a:r>
                      <a:r>
                        <a:rPr lang="en-US" sz="1400" spc="-30" baseline="0" dirty="0" smtClean="0">
                          <a:latin typeface="TH Niramit AS" pitchFamily="2" charset="-34"/>
                          <a:cs typeface="TH Niramit AS" pitchFamily="2" charset="-34"/>
                        </a:rPr>
                        <a:t>,</a:t>
                      </a:r>
                      <a:r>
                        <a:rPr lang="th-TH" sz="1400" spc="-30" baseline="0" dirty="0" smtClean="0">
                          <a:latin typeface="TH Niramit AS" pitchFamily="2" charset="-34"/>
                          <a:cs typeface="TH Niramit AS" pitchFamily="2" charset="-34"/>
                        </a:rPr>
                        <a:t>000-20</a:t>
                      </a:r>
                      <a:r>
                        <a:rPr lang="en-US" sz="1400" spc="-30" baseline="0" dirty="0" smtClean="0">
                          <a:latin typeface="TH Niramit AS" pitchFamily="2" charset="-34"/>
                          <a:cs typeface="TH Niramit AS" pitchFamily="2" charset="-34"/>
                        </a:rPr>
                        <a:t>,</a:t>
                      </a:r>
                      <a:r>
                        <a:rPr lang="th-TH" sz="1400" spc="-30" baseline="0" dirty="0" smtClean="0">
                          <a:latin typeface="TH Niramit AS" pitchFamily="2" charset="-34"/>
                          <a:cs typeface="TH Niramit AS" pitchFamily="2" charset="-34"/>
                        </a:rPr>
                        <a:t>000</a:t>
                      </a:r>
                    </a:p>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000-20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endParaRPr lang="th-TH" sz="1400" spc="0" baseline="0" dirty="0">
                        <a:latin typeface="TH Niramit AS" pitchFamily="2" charset="-34"/>
                        <a:cs typeface="TH Niramit AS" pitchFamily="2" charset="-34"/>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-โบนัส</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-เบี้ยขยัน</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-เงินพิเศษ</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-ค่าคอมมิชชั่น</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รูปภาพ 12"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0" y="-1"/>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500042" y="334004"/>
            <a:ext cx="8715436" cy="477054"/>
          </a:xfrm>
          <a:prstGeom prst="rect">
            <a:avLst/>
          </a:prstGeom>
          <a:noFill/>
        </p:spPr>
        <p:txBody>
          <a:bodyPr wrap="square" rtlCol="0">
            <a:spAutoFit/>
          </a:bodyPr>
          <a:lstStyle/>
          <a:p>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5" name="ตัวเชื่อมต่อตรง 4"/>
          <p:cNvCxnSpPr/>
          <p:nvPr/>
        </p:nvCxnSpPr>
        <p:spPr>
          <a:xfrm>
            <a:off x="714356" y="1428728"/>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417510"/>
            <a:ext cx="714356"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13</a:t>
            </a:r>
            <a:endParaRPr lang="th-TH" sz="4000" b="1" dirty="0">
              <a:solidFill>
                <a:srgbClr val="FF0066"/>
              </a:solidFill>
              <a:latin typeface="JS Tina" pitchFamily="50" charset="0"/>
              <a:cs typeface="JS Tina" pitchFamily="50" charset="0"/>
            </a:endParaRPr>
          </a:p>
        </p:txBody>
      </p:sp>
      <p:cxnSp>
        <p:nvCxnSpPr>
          <p:cNvPr id="8" name="ตัวเชื่อมต่อตรง 7"/>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0" name="TextBox 9"/>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1" name="สี่เหลี่ยมมุมมน 10"/>
          <p:cNvSpPr/>
          <p:nvPr/>
        </p:nvSpPr>
        <p:spPr>
          <a:xfrm>
            <a:off x="0" y="7215206"/>
            <a:ext cx="6858000" cy="50006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TextBox 11"/>
          <p:cNvSpPr txBox="1"/>
          <p:nvPr/>
        </p:nvSpPr>
        <p:spPr>
          <a:xfrm>
            <a:off x="142852" y="7286644"/>
            <a:ext cx="11930146" cy="369332"/>
          </a:xfrm>
          <a:prstGeom prst="rect">
            <a:avLst/>
          </a:prstGeom>
          <a:noFill/>
        </p:spPr>
        <p:txBody>
          <a:bodyPr wrap="square" rtlCol="0">
            <a:spAutoFit/>
          </a:bodyPr>
          <a:lstStyle/>
          <a:p>
            <a:r>
              <a:rPr lang="th-TH" sz="1800" dirty="0" smtClean="0">
                <a:latin typeface="JS Junkaew" pitchFamily="50" charset="0"/>
                <a:cs typeface="JS Junkaew" pitchFamily="50" charset="0"/>
              </a:rPr>
              <a:t>สามารถดูตำแหน่งงานว่างเพิ่มเติมได้จากระบบ </a:t>
            </a:r>
            <a:r>
              <a:rPr lang="en-US" sz="1800" dirty="0" smtClean="0">
                <a:latin typeface="JS Junkaew" pitchFamily="50" charset="0"/>
                <a:cs typeface="JS Junkaew" pitchFamily="50" charset="0"/>
              </a:rPr>
              <a:t>Smart Job &gt;&gt; https://smartjob.doe.go.th/</a:t>
            </a:r>
            <a:endParaRPr lang="th-TH" sz="1800" dirty="0">
              <a:latin typeface="JS Junkaew" pitchFamily="50" charset="0"/>
              <a:cs typeface="JS Junkaew" pitchFamily="50" charset="0"/>
            </a:endParaRPr>
          </a:p>
        </p:txBody>
      </p:sp>
      <p:graphicFrame>
        <p:nvGraphicFramePr>
          <p:cNvPr id="14" name="ตาราง 13"/>
          <p:cNvGraphicFramePr>
            <a:graphicFrameLocks noGrp="1"/>
          </p:cNvGraphicFramePr>
          <p:nvPr/>
        </p:nvGraphicFramePr>
        <p:xfrm>
          <a:off x="142852" y="1714480"/>
          <a:ext cx="6572273" cy="4366304"/>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285752">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340082">
                <a:tc gridSpan="7">
                  <a:txBody>
                    <a:bodyPr/>
                    <a:lstStyle/>
                    <a:p>
                      <a:pPr algn="ctr"/>
                      <a:r>
                        <a:rPr lang="th-TH" sz="1400" baseline="0" dirty="0" err="1" smtClean="0">
                          <a:latin typeface="TH Niramit AS" pitchFamily="2" charset="-34"/>
                          <a:cs typeface="TH Niramit AS" pitchFamily="2" charset="-34"/>
                        </a:rPr>
                        <a:t>บจก.เซ้นทรัล</a:t>
                      </a:r>
                      <a:r>
                        <a:rPr lang="th-TH" sz="1400" baseline="0" dirty="0" smtClean="0">
                          <a:latin typeface="TH Niramit AS" pitchFamily="2" charset="-34"/>
                          <a:cs typeface="TH Niramit AS" pitchFamily="2" charset="-34"/>
                        </a:rPr>
                        <a:t>แคน </a:t>
                      </a:r>
                      <a:r>
                        <a:rPr lang="th-TH" sz="1400" baseline="0" dirty="0" err="1" smtClean="0">
                          <a:latin typeface="TH Niramit AS" pitchFamily="2" charset="-34"/>
                          <a:cs typeface="TH Niramit AS" pitchFamily="2" charset="-34"/>
                        </a:rPr>
                        <a:t>แมชชีน</a:t>
                      </a:r>
                      <a:r>
                        <a:rPr lang="th-TH" sz="1400" baseline="0" dirty="0" smtClean="0">
                          <a:latin typeface="TH Niramit AS" pitchFamily="2" charset="-34"/>
                          <a:cs typeface="TH Niramit AS" pitchFamily="2" charset="-34"/>
                        </a:rPr>
                        <a:t>เนอรี่ 54/31 ม.6 ต.บางน้ำจืด อ.เมือง จ.สมุทรสาคร โทร.034-832144</a:t>
                      </a:r>
                    </a:p>
                  </a:txBody>
                  <a:tcPr>
                    <a:solidFill>
                      <a:srgbClr val="FF6699"/>
                    </a:solidFill>
                  </a:tcPr>
                </a:tc>
                <a:tc hMerge="1">
                  <a:txBody>
                    <a:bodyPr/>
                    <a:lstStyle/>
                    <a:p>
                      <a:pPr algn="ctr"/>
                      <a:endParaRPr lang="th-TH" sz="1400" dirty="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spc="0" baseline="0" dirty="0" smtClean="0">
                        <a:latin typeface="TH Niramit AS" pitchFamily="2" charset="-34"/>
                        <a:cs typeface="TH Niramit AS" pitchFamily="2" charset="-34"/>
                      </a:endParaRPr>
                    </a:p>
                  </a:txBody>
                  <a:tcPr>
                    <a:solidFill>
                      <a:srgbClr val="FF6699"/>
                    </a:solidFill>
                  </a:tcPr>
                </a:tc>
                <a:tc hMerge="1">
                  <a:txBody>
                    <a:bodyPr/>
                    <a:lstStyle/>
                    <a:p>
                      <a:endParaRPr lang="th-TH" sz="1400" dirty="0"/>
                    </a:p>
                  </a:txBody>
                  <a:tcPr>
                    <a:solidFill>
                      <a:srgbClr val="FF6699"/>
                    </a:solidFill>
                  </a:tcPr>
                </a:tc>
              </a:tr>
              <a:tr h="517174">
                <a:tc>
                  <a:txBody>
                    <a:bodyPr/>
                    <a:lstStyle/>
                    <a:p>
                      <a:r>
                        <a:rPr lang="th-TH" sz="1400" baseline="0" dirty="0" smtClean="0">
                          <a:latin typeface="TH Niramit AS" pitchFamily="2" charset="-34"/>
                          <a:cs typeface="TH Niramit AS" pitchFamily="2" charset="-34"/>
                        </a:rPr>
                        <a:t>ช่างกลึง</a:t>
                      </a:r>
                    </a:p>
                    <a:p>
                      <a:r>
                        <a:rPr lang="th-TH" sz="1400" baseline="0" dirty="0" smtClean="0">
                          <a:latin typeface="TH Niramit AS" pitchFamily="2" charset="-34"/>
                          <a:cs typeface="TH Niramit AS" pitchFamily="2" charset="-34"/>
                        </a:rPr>
                        <a:t>ช่างกลึง </a:t>
                      </a:r>
                      <a:r>
                        <a:rPr lang="en-US" sz="1400" baseline="0" dirty="0" smtClean="0">
                          <a:latin typeface="TH Niramit AS" pitchFamily="2" charset="-34"/>
                          <a:cs typeface="TH Niramit AS" pitchFamily="2" charset="-34"/>
                        </a:rPr>
                        <a:t>CNC </a:t>
                      </a:r>
                      <a:endParaRPr lang="th-TH" sz="1400" baseline="0" dirty="0" smtClean="0">
                        <a:latin typeface="TH Niramit AS" pitchFamily="2" charset="-34"/>
                        <a:cs typeface="TH Niramit AS" pitchFamily="2" charset="-34"/>
                      </a:endParaRPr>
                    </a:p>
                    <a:p>
                      <a:r>
                        <a:rPr lang="th-TH" sz="1400" baseline="0" dirty="0" smtClean="0">
                          <a:latin typeface="TH Niramit AS" pitchFamily="2" charset="-34"/>
                          <a:cs typeface="TH Niramit AS" pitchFamily="2" charset="-34"/>
                        </a:rPr>
                        <a:t>ช่างมิ</a:t>
                      </a:r>
                      <a:r>
                        <a:rPr lang="th-TH" sz="1400" baseline="0" dirty="0" err="1" smtClean="0">
                          <a:latin typeface="TH Niramit AS" pitchFamily="2" charset="-34"/>
                          <a:cs typeface="TH Niramit AS" pitchFamily="2" charset="-34"/>
                        </a:rPr>
                        <a:t>ลลิ่ง</a:t>
                      </a:r>
                      <a:endParaRPr lang="th-TH" sz="1400" baseline="0" dirty="0" smtClean="0">
                        <a:latin typeface="TH Niramit AS" pitchFamily="2" charset="-34"/>
                        <a:cs typeface="TH Niramit AS" pitchFamily="2" charset="-34"/>
                      </a:endParaRPr>
                    </a:p>
                    <a:p>
                      <a:r>
                        <a:rPr lang="th-TH" sz="1400" baseline="0" dirty="0" smtClean="0">
                          <a:latin typeface="TH Niramit AS" pitchFamily="2" charset="-34"/>
                          <a:cs typeface="TH Niramit AS" pitchFamily="2" charset="-34"/>
                        </a:rPr>
                        <a:t>ช่าง </a:t>
                      </a:r>
                      <a:r>
                        <a:rPr lang="en-US" sz="1400" baseline="0" dirty="0" smtClean="0">
                          <a:latin typeface="TH Niramit AS" pitchFamily="2" charset="-34"/>
                          <a:cs typeface="TH Niramit AS" pitchFamily="2" charset="-34"/>
                        </a:rPr>
                        <a:t>CNC</a:t>
                      </a:r>
                    </a:p>
                    <a:p>
                      <a:r>
                        <a:rPr lang="th-TH" sz="1400" baseline="0" dirty="0" smtClean="0">
                          <a:latin typeface="TH Niramit AS" pitchFamily="2" charset="-34"/>
                          <a:cs typeface="TH Niramit AS" pitchFamily="2" charset="-34"/>
                        </a:rPr>
                        <a:t>ช่างเจียรกลม</a:t>
                      </a:r>
                    </a:p>
                  </a:txBody>
                  <a:tcPr/>
                </a:tc>
                <a:tc>
                  <a:txBody>
                    <a:bodyPr/>
                    <a:lstStyle/>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txBody>
                  <a:tcPr/>
                </a:tc>
                <a:tc>
                  <a:txBody>
                    <a:bodyPr/>
                    <a:lstStyle/>
                    <a:p>
                      <a:pPr algn="ctr"/>
                      <a:r>
                        <a:rPr lang="th-TH" sz="1400" spc="0" baseline="0" dirty="0" smtClean="0">
                          <a:latin typeface="TH Niramit AS" pitchFamily="2" charset="-34"/>
                          <a:cs typeface="TH Niramit AS" pitchFamily="2" charset="-34"/>
                        </a:rPr>
                        <a:t>25-50 ปี</a:t>
                      </a:r>
                    </a:p>
                    <a:p>
                      <a:pPr algn="ctr"/>
                      <a:r>
                        <a:rPr lang="th-TH" sz="1400" spc="0" baseline="0" dirty="0" smtClean="0">
                          <a:latin typeface="TH Niramit AS" pitchFamily="2" charset="-34"/>
                          <a:cs typeface="TH Niramit AS" pitchFamily="2" charset="-34"/>
                        </a:rPr>
                        <a:t>25-50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25-50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25-50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25-50 ปี</a:t>
                      </a:r>
                    </a:p>
                  </a:txBody>
                  <a:tcPr/>
                </a:tc>
                <a:tc>
                  <a:txBody>
                    <a:bodyPr/>
                    <a:lstStyle/>
                    <a:p>
                      <a:pPr algn="ct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txBody>
                  <a:tcPr/>
                </a:tc>
                <a:tc>
                  <a:txBody>
                    <a:bodyPr/>
                    <a:lstStyle/>
                    <a:p>
                      <a:pPr algn="ct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000-18</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a:t>
                      </a:r>
                    </a:p>
                  </a:txBody>
                  <a:tcPr/>
                </a:tc>
                <a:tc>
                  <a:txBody>
                    <a:bodyPr/>
                    <a:lstStyle/>
                    <a:p>
                      <a:r>
                        <a:rPr lang="th-TH" sz="1400" dirty="0" smtClean="0">
                          <a:latin typeface="TH Niramit AS" pitchFamily="2" charset="-34"/>
                          <a:cs typeface="TH Niramit AS" pitchFamily="2" charset="-34"/>
                        </a:rPr>
                        <a:t>-ค่าล่วงเวลา</a:t>
                      </a:r>
                    </a:p>
                    <a:p>
                      <a:r>
                        <a:rPr lang="th-TH" sz="1400" dirty="0" smtClean="0">
                          <a:latin typeface="TH Niramit AS" pitchFamily="2" charset="-34"/>
                          <a:cs typeface="TH Niramit AS" pitchFamily="2" charset="-34"/>
                        </a:rPr>
                        <a:t>-เบี้ยขยัน</a:t>
                      </a:r>
                    </a:p>
                    <a:p>
                      <a:r>
                        <a:rPr lang="th-TH" sz="1400" dirty="0" smtClean="0">
                          <a:latin typeface="TH Niramit AS" pitchFamily="2" charset="-34"/>
                          <a:cs typeface="TH Niramit AS" pitchFamily="2" charset="-34"/>
                        </a:rPr>
                        <a:t>-โบนัส</a:t>
                      </a:r>
                    </a:p>
                  </a:txBody>
                  <a:tcPr/>
                </a:tc>
              </a:tr>
              <a:tr h="307662">
                <a:tc gridSpan="7">
                  <a:txBody>
                    <a:bodyPr/>
                    <a:lstStyle/>
                    <a:p>
                      <a:pPr algn="ctr"/>
                      <a:r>
                        <a:rPr lang="th-TH" sz="1400" baseline="0" dirty="0" err="1" smtClean="0">
                          <a:latin typeface="TH Niramit AS" pitchFamily="2" charset="-34"/>
                          <a:cs typeface="TH Niramit AS" pitchFamily="2" charset="-34"/>
                        </a:rPr>
                        <a:t>บจก.เฟลคซ์</a:t>
                      </a:r>
                      <a:r>
                        <a:rPr lang="th-TH" sz="1400" baseline="0" dirty="0" smtClean="0">
                          <a:latin typeface="TH Niramit AS" pitchFamily="2" charset="-34"/>
                          <a:cs typeface="TH Niramit AS" pitchFamily="2" charset="-34"/>
                        </a:rPr>
                        <a:t>-ไอ</a:t>
                      </a:r>
                      <a:r>
                        <a:rPr lang="th-TH" sz="1400" baseline="0" dirty="0" err="1" smtClean="0">
                          <a:latin typeface="TH Niramit AS" pitchFamily="2" charset="-34"/>
                          <a:cs typeface="TH Niramit AS" pitchFamily="2" charset="-34"/>
                        </a:rPr>
                        <a:t>เบิล</a:t>
                      </a:r>
                      <a:r>
                        <a:rPr lang="th-TH" sz="1400" baseline="0" dirty="0" smtClean="0">
                          <a:latin typeface="TH Niramit AS" pitchFamily="2" charset="-34"/>
                          <a:cs typeface="TH Niramit AS" pitchFamily="2" charset="-34"/>
                        </a:rPr>
                        <a:t> </a:t>
                      </a:r>
                      <a:r>
                        <a:rPr lang="th-TH" sz="1400" baseline="0" dirty="0" err="1" smtClean="0">
                          <a:latin typeface="TH Niramit AS" pitchFamily="2" charset="-34"/>
                          <a:cs typeface="TH Niramit AS" pitchFamily="2" charset="-34"/>
                        </a:rPr>
                        <a:t>พลาส</a:t>
                      </a:r>
                      <a:r>
                        <a:rPr lang="th-TH" sz="1400" baseline="0" dirty="0" smtClean="0">
                          <a:latin typeface="TH Niramit AS" pitchFamily="2" charset="-34"/>
                          <a:cs typeface="TH Niramit AS" pitchFamily="2" charset="-34"/>
                        </a:rPr>
                        <a:t> 176 ม.6 ถ.เศรษฐกิจ ต.ท่าทราย อ.เมือง จ.สมุทรสาคร โทร.034-816126-9</a:t>
                      </a:r>
                    </a:p>
                  </a:txBody>
                  <a:tcPr>
                    <a:solidFill>
                      <a:srgbClr val="FF6699"/>
                    </a:solidFill>
                  </a:tcPr>
                </a:tc>
                <a:tc hMerge="1">
                  <a:txBody>
                    <a:bodyPr/>
                    <a:lstStyle/>
                    <a:p>
                      <a:pPr algn="ctr"/>
                      <a:endParaRPr lang="th-TH" sz="1400" dirty="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dirty="0" smtClean="0">
                        <a:latin typeface="TH Niramit AS" pitchFamily="2" charset="-34"/>
                        <a:cs typeface="TH Niramit AS" pitchFamily="2" charset="-34"/>
                      </a:endParaRPr>
                    </a:p>
                  </a:txBody>
                  <a:tcPr>
                    <a:solidFill>
                      <a:srgbClr val="FF6699"/>
                    </a:solidFill>
                  </a:tcPr>
                </a:tc>
                <a:tc hMerge="1">
                  <a:txBody>
                    <a:bodyPr/>
                    <a:lstStyle/>
                    <a:p>
                      <a:pPr algn="ctr"/>
                      <a:endParaRPr lang="th-TH" sz="1400" spc="0" baseline="0" dirty="0" smtClean="0">
                        <a:latin typeface="TH Niramit AS" pitchFamily="2" charset="-34"/>
                        <a:cs typeface="TH Niramit AS" pitchFamily="2" charset="-34"/>
                      </a:endParaRPr>
                    </a:p>
                  </a:txBody>
                  <a:tcPr>
                    <a:solidFill>
                      <a:srgbClr val="FF6699"/>
                    </a:solidFill>
                  </a:tcPr>
                </a:tc>
                <a:tc hMerge="1">
                  <a:txBody>
                    <a:bodyPr/>
                    <a:lstStyle/>
                    <a:p>
                      <a:endParaRPr lang="th-TH" sz="1400" dirty="0"/>
                    </a:p>
                  </a:txBody>
                  <a:tcPr>
                    <a:solidFill>
                      <a:srgbClr val="FF6699"/>
                    </a:solidFill>
                  </a:tcPr>
                </a:tc>
              </a:tr>
              <a:tr h="517174">
                <a:tc>
                  <a:txBody>
                    <a:bodyPr/>
                    <a:lstStyle/>
                    <a:p>
                      <a:r>
                        <a:rPr lang="th-TH" sz="1400" baseline="0" dirty="0" smtClean="0">
                          <a:latin typeface="TH Niramit AS" pitchFamily="2" charset="-34"/>
                          <a:cs typeface="TH Niramit AS" pitchFamily="2" charset="-34"/>
                        </a:rPr>
                        <a:t>พนักงานคุมเครื่องจักร</a:t>
                      </a:r>
                    </a:p>
                    <a:p>
                      <a:r>
                        <a:rPr lang="th-TH" sz="1400" baseline="0" dirty="0" smtClean="0">
                          <a:latin typeface="TH Niramit AS" pitchFamily="2" charset="-34"/>
                          <a:cs typeface="TH Niramit AS" pitchFamily="2" charset="-34"/>
                        </a:rPr>
                        <a:t>พนักงานติดรถ</a:t>
                      </a:r>
                    </a:p>
                    <a:p>
                      <a:r>
                        <a:rPr lang="th-TH" sz="1400" baseline="0" dirty="0" smtClean="0">
                          <a:latin typeface="TH Niramit AS" pitchFamily="2" charset="-34"/>
                          <a:cs typeface="TH Niramit AS" pitchFamily="2" charset="-34"/>
                        </a:rPr>
                        <a:t>ช่าง</a:t>
                      </a:r>
                      <a:r>
                        <a:rPr lang="th-TH" sz="1400" baseline="0" dirty="0" err="1" smtClean="0">
                          <a:latin typeface="TH Niramit AS" pitchFamily="2" charset="-34"/>
                          <a:cs typeface="TH Niramit AS" pitchFamily="2" charset="-34"/>
                        </a:rPr>
                        <a:t>พิมพ์ก</a:t>
                      </a:r>
                      <a:r>
                        <a:rPr lang="th-TH" sz="1400" baseline="0" dirty="0" smtClean="0">
                          <a:latin typeface="TH Niramit AS" pitchFamily="2" charset="-34"/>
                          <a:cs typeface="TH Niramit AS" pitchFamily="2" charset="-34"/>
                        </a:rPr>
                        <a:t>รา</a:t>
                      </a:r>
                      <a:r>
                        <a:rPr lang="th-TH" sz="1400" baseline="0" dirty="0" err="1" smtClean="0">
                          <a:latin typeface="TH Niramit AS" pitchFamily="2" charset="-34"/>
                          <a:cs typeface="TH Niramit AS" pitchFamily="2" charset="-34"/>
                        </a:rPr>
                        <a:t>เวียร์</a:t>
                      </a:r>
                      <a:endParaRPr lang="th-TH" sz="1400" baseline="0" dirty="0" smtClean="0">
                        <a:latin typeface="TH Niramit AS" pitchFamily="2" charset="-34"/>
                        <a:cs typeface="TH Niramit AS" pitchFamily="2" charset="-34"/>
                      </a:endParaRPr>
                    </a:p>
                    <a:p>
                      <a:r>
                        <a:rPr lang="th-TH" sz="1400" baseline="0" dirty="0" smtClean="0">
                          <a:latin typeface="TH Niramit AS" pitchFamily="2" charset="-34"/>
                          <a:cs typeface="TH Niramit AS" pitchFamily="2" charset="-34"/>
                        </a:rPr>
                        <a:t>ช่างเคลือบ</a:t>
                      </a:r>
                    </a:p>
                    <a:p>
                      <a:r>
                        <a:rPr lang="th-TH" sz="1400" baseline="0" dirty="0" smtClean="0">
                          <a:latin typeface="TH Niramit AS" pitchFamily="2" charset="-34"/>
                          <a:cs typeface="TH Niramit AS" pitchFamily="2" charset="-34"/>
                        </a:rPr>
                        <a:t>ช่างเป่าถุงพลาสติก</a:t>
                      </a:r>
                    </a:p>
                    <a:p>
                      <a:r>
                        <a:rPr lang="th-TH" sz="1400" baseline="0" dirty="0" smtClean="0">
                          <a:latin typeface="TH Niramit AS" pitchFamily="2" charset="-34"/>
                          <a:cs typeface="TH Niramit AS" pitchFamily="2" charset="-34"/>
                        </a:rPr>
                        <a:t>ช่างตัดถุงพลาสติก</a:t>
                      </a:r>
                    </a:p>
                    <a:p>
                      <a:r>
                        <a:rPr lang="th-TH" sz="1400" baseline="0" dirty="0" smtClean="0">
                          <a:latin typeface="TH Niramit AS" pitchFamily="2" charset="-34"/>
                          <a:cs typeface="TH Niramit AS" pitchFamily="2" charset="-34"/>
                        </a:rPr>
                        <a:t>เจ้าหน้าที่คลังสินค้า</a:t>
                      </a:r>
                    </a:p>
                    <a:p>
                      <a:r>
                        <a:rPr lang="th-TH" sz="1400" baseline="0" dirty="0" smtClean="0">
                          <a:latin typeface="TH Niramit AS" pitchFamily="2" charset="-34"/>
                          <a:cs typeface="TH Niramit AS" pitchFamily="2" charset="-34"/>
                        </a:rPr>
                        <a:t>เจ้าหน้าที่ธุรการขาย</a:t>
                      </a:r>
                    </a:p>
                    <a:p>
                      <a:r>
                        <a:rPr lang="th-TH" sz="1400" baseline="0" dirty="0" smtClean="0">
                          <a:latin typeface="TH Niramit AS" pitchFamily="2" charset="-34"/>
                          <a:cs typeface="TH Niramit AS" pitchFamily="2" charset="-34"/>
                        </a:rPr>
                        <a:t>ช่างไฟฟ้า</a:t>
                      </a:r>
                    </a:p>
                  </a:txBody>
                  <a:tcPr/>
                </a:tc>
                <a:tc>
                  <a:txBody>
                    <a:bodyPr/>
                    <a:lstStyle/>
                    <a:p>
                      <a:pPr algn="ctr"/>
                      <a:r>
                        <a:rPr lang="th-TH" sz="1400" dirty="0" smtClean="0">
                          <a:latin typeface="TH Niramit AS" pitchFamily="2" charset="-34"/>
                          <a:cs typeface="TH Niramit AS" pitchFamily="2" charset="-34"/>
                        </a:rPr>
                        <a:t>10</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3</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3</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ช/ญ</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20 ปีขึ้นไป</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20 ปีขึ้นไป20 ปีขึ้นไป20 ปีขึ้นไป20 ปีขึ้นไป20 ปีขึ้นไป20 ปีขึ้นไป20 ปีขึ้นไป20 ปีขึ้นไป</a:t>
                      </a:r>
                    </a:p>
                  </a:txBody>
                  <a:tcPr/>
                </a:tc>
                <a:tc>
                  <a:txBody>
                    <a:bodyPr/>
                    <a:lstStyle/>
                    <a:p>
                      <a:pPr algn="ctr"/>
                      <a:r>
                        <a:rPr lang="th-TH" sz="1400" dirty="0" smtClean="0">
                          <a:latin typeface="TH Niramit AS" pitchFamily="2" charset="-34"/>
                          <a:cs typeface="TH Niramit AS" pitchFamily="2" charset="-34"/>
                        </a:rPr>
                        <a:t>ม.3 ขึ้นไป</a:t>
                      </a:r>
                    </a:p>
                    <a:p>
                      <a:pPr algn="ctr"/>
                      <a:endParaRPr lang="th-TH" sz="1400" dirty="0" smtClean="0">
                        <a:latin typeface="TH Niramit AS" pitchFamily="2" charset="-34"/>
                        <a:cs typeface="TH Niramit AS" pitchFamily="2"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ม.3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 ขึ้นไป</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endParaRPr lang="th-TH" sz="1400" spc="0" baseline="0" dirty="0" smtClean="0">
                        <a:latin typeface="TH Niramit AS" pitchFamily="2" charset="-34"/>
                        <a:cs typeface="TH Niramit AS" pitchFamily="2" charset="-34"/>
                      </a:endParaRPr>
                    </a:p>
                    <a:p>
                      <a:pPr algn="ctr"/>
                      <a:r>
                        <a:rPr lang="th-TH" sz="1400" spc="0" baseline="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0" baseline="0" dirty="0" smtClean="0">
                          <a:latin typeface="TH Niramit AS" pitchFamily="2" charset="-34"/>
                          <a:cs typeface="TH Niramit AS" pitchFamily="2" charset="-34"/>
                        </a:rPr>
                        <a:t>10</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t>-ค่าครองชีพ</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t>-เบี้ยขยัน</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t>-โบนัส</a:t>
                      </a:r>
                    </a:p>
                    <a:p>
                      <a:pPr marL="0" marR="0" indent="0" algn="l" defTabSz="914400" rtl="0" eaLnBrk="1" fontAlgn="auto" latinLnBrk="0" hangingPunct="1">
                        <a:lnSpc>
                          <a:spcPct val="100000"/>
                        </a:lnSpc>
                        <a:spcBef>
                          <a:spcPts val="0"/>
                        </a:spcBef>
                        <a:spcAft>
                          <a:spcPts val="0"/>
                        </a:spcAft>
                        <a:buClrTx/>
                        <a:buSzTx/>
                        <a:buFontTx/>
                        <a:buNone/>
                        <a:tabLst/>
                        <a:defRPr/>
                      </a:pPr>
                      <a:r>
                        <a:rPr lang="th-TH" sz="1400" dirty="0" smtClean="0"/>
                        <a:t>-ชุดยูนิฟอร์ม</a:t>
                      </a:r>
                      <a:endParaRPr lang="th-TH" sz="14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ดาวน์โหลดพื้นหลัง-powerpoint-สวยๆฟรี-ล่าสุด-ชุดที่3-1024x576.jpg"/>
          <p:cNvPicPr>
            <a:picLocks noChangeAspect="1"/>
          </p:cNvPicPr>
          <p:nvPr/>
        </p:nvPicPr>
        <p:blipFill>
          <a:blip r:embed="rId2"/>
          <a:stretch>
            <a:fillRect/>
          </a:stretch>
        </p:blipFill>
        <p:spPr>
          <a:xfrm rot="5400000">
            <a:off x="-1079511" y="1079508"/>
            <a:ext cx="9017020" cy="6858001"/>
          </a:xfrm>
          <a:prstGeom prst="rect">
            <a:avLst/>
          </a:prstGeom>
        </p:spPr>
      </p:pic>
      <p:sp>
        <p:nvSpPr>
          <p:cNvPr id="6" name="สี่เหลี่ยมผืนผ้า 5"/>
          <p:cNvSpPr/>
          <p:nvPr/>
        </p:nvSpPr>
        <p:spPr>
          <a:xfrm>
            <a:off x="571480" y="642910"/>
            <a:ext cx="5072098" cy="414340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a:off x="642918" y="758676"/>
            <a:ext cx="4857784" cy="3785652"/>
          </a:xfrm>
          <a:prstGeom prst="rect">
            <a:avLst/>
          </a:prstGeom>
          <a:noFill/>
        </p:spPr>
        <p:txBody>
          <a:bodyPr wrap="square" rtlCol="0">
            <a:spAutoFit/>
          </a:bodyPr>
          <a:lstStyle/>
          <a:p>
            <a:pPr lvl="0" algn="thaiDist" fontAlgn="base">
              <a:spcBef>
                <a:spcPct val="0"/>
              </a:spcBef>
              <a:spcAft>
                <a:spcPct val="0"/>
              </a:spcAft>
            </a:pPr>
            <a:r>
              <a:rPr lang="th-TH" sz="1800" b="1" dirty="0" smtClean="0">
                <a:latin typeface="TH NiramitIT๙" pitchFamily="2" charset="-34"/>
                <a:ea typeface="Angsana New" pitchFamily="18" charset="-34"/>
                <a:cs typeface="TH NiramitIT๙" pitchFamily="2" charset="-34"/>
              </a:rPr>
              <a:t>วิสัยทัศน์</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“กำลังแรงงานมีงานทำถ้วนหน้า ทุกช่วงวัย ภายในปี 2565”</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	</a:t>
            </a:r>
          </a:p>
          <a:p>
            <a:pPr lvl="0" algn="thaiDist" fontAlgn="base">
              <a:spcBef>
                <a:spcPct val="0"/>
              </a:spcBef>
              <a:spcAft>
                <a:spcPct val="0"/>
              </a:spcAft>
            </a:pPr>
            <a:r>
              <a:rPr lang="th-TH" sz="1800" b="1" dirty="0" err="1" smtClean="0">
                <a:latin typeface="TH NiramitIT๙" pitchFamily="2" charset="-34"/>
                <a:ea typeface="Angsana New" pitchFamily="18" charset="-34"/>
                <a:cs typeface="TH NiramitIT๙" pitchFamily="2" charset="-34"/>
              </a:rPr>
              <a:t>พันธ</a:t>
            </a:r>
            <a:r>
              <a:rPr lang="th-TH" sz="1800" b="1" dirty="0" smtClean="0">
                <a:latin typeface="TH NiramitIT๙" pitchFamily="2" charset="-34"/>
                <a:ea typeface="Angsana New" pitchFamily="18" charset="-34"/>
                <a:cs typeface="TH NiramitIT๙" pitchFamily="2" charset="-34"/>
              </a:rPr>
              <a:t>กิจ</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1. ส่งเสริมการมีงานทำ โดยให้บริการจัดหางาน</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 แนะแนวอาชีพคุ้มครองคนหางาน เพื่อให้ประชาชนมีอาชีพ มีรายได้</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2. พัฒนาระบบเทคโนโลยีสารสนเทศ และข้อมูลข่าวสารตลาดแรงงานให้ทันสมัย เพื่อสนับสนุนการดำเนินงาน ตามภารกิจของกรมการจัดหางาน</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3. พัฒนาระบบบริหารจัดการให้มีประสิทธิภาพตามหลัก</a:t>
            </a:r>
            <a:r>
              <a:rPr lang="th-TH" sz="1800" dirty="0" err="1" smtClean="0">
                <a:latin typeface="TH NiramitIT๙" pitchFamily="2" charset="-34"/>
                <a:ea typeface="Angsana New" pitchFamily="18" charset="-34"/>
                <a:cs typeface="TH NiramitIT๙" pitchFamily="2" charset="-34"/>
              </a:rPr>
              <a:t>ธรรมาภิ</a:t>
            </a:r>
            <a:r>
              <a:rPr lang="th-TH" sz="1800" dirty="0" smtClean="0">
                <a:latin typeface="TH NiramitIT๙" pitchFamily="2" charset="-34"/>
                <a:ea typeface="Angsana New" pitchFamily="18" charset="-34"/>
                <a:cs typeface="TH NiramitIT๙" pitchFamily="2" charset="-34"/>
              </a:rPr>
              <a:t>บาล</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4. ส่งเสริมสนับสนุนการมีส่วนร่วมภาคีเครือข่ายทุกภาคส่วนในการบริหารตลาดแรงงานสู่ความสมดุล</a:t>
            </a:r>
          </a:p>
          <a:p>
            <a:pPr lvl="0" algn="thaiDist" fontAlgn="base">
              <a:spcBef>
                <a:spcPct val="0"/>
              </a:spcBef>
              <a:spcAft>
                <a:spcPct val="0"/>
              </a:spcAft>
            </a:pPr>
            <a:r>
              <a:rPr lang="th-TH" sz="1800" dirty="0" smtClean="0">
                <a:latin typeface="TH NiramitIT๙" pitchFamily="2" charset="-34"/>
                <a:ea typeface="Angsana New" pitchFamily="18" charset="-34"/>
                <a:cs typeface="TH NiramitIT๙" pitchFamily="2" charset="-34"/>
              </a:rPr>
              <a:t>5. บริหารจัดการการทำงานของคนต่างด้าว</a:t>
            </a:r>
          </a:p>
          <a:p>
            <a:endParaRPr lang="th-TH" sz="2400" dirty="0"/>
          </a:p>
        </p:txBody>
      </p:sp>
      <p:sp>
        <p:nvSpPr>
          <p:cNvPr id="8" name="สี่เหลี่ยมผืนผ้า 7"/>
          <p:cNvSpPr/>
          <p:nvPr/>
        </p:nvSpPr>
        <p:spPr>
          <a:xfrm>
            <a:off x="214290" y="5072066"/>
            <a:ext cx="6500858" cy="264320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p:cNvSpPr txBox="1"/>
          <p:nvPr/>
        </p:nvSpPr>
        <p:spPr>
          <a:xfrm>
            <a:off x="285728" y="5286380"/>
            <a:ext cx="6357982" cy="2031325"/>
          </a:xfrm>
          <a:prstGeom prst="rect">
            <a:avLst/>
          </a:prstGeom>
          <a:noFill/>
        </p:spPr>
        <p:txBody>
          <a:bodyPr wrap="square" rtlCol="0">
            <a:spAutoFit/>
          </a:bodyPr>
          <a:lstStyle/>
          <a:p>
            <a:pPr lvl="0" algn="thaiDist" fontAlgn="base">
              <a:spcBef>
                <a:spcPct val="0"/>
              </a:spcBef>
              <a:spcAft>
                <a:spcPct val="0"/>
              </a:spcAft>
            </a:pPr>
            <a:r>
              <a:rPr lang="th-TH" sz="1800" b="1" dirty="0" smtClean="0">
                <a:latin typeface="TH NiramitIT๙" pitchFamily="2" charset="-34"/>
                <a:ea typeface="Angsana New" pitchFamily="18" charset="-34"/>
                <a:cs typeface="TH NiramitIT๙" pitchFamily="2" charset="-34"/>
              </a:rPr>
              <a:t>ค่านิยม</a:t>
            </a:r>
            <a:r>
              <a:rPr lang="en-US" sz="1800" b="1" dirty="0" smtClean="0">
                <a:latin typeface="TH NiramitIT๙" pitchFamily="2" charset="-34"/>
                <a:ea typeface="Angsana New" pitchFamily="18" charset="-34"/>
                <a:cs typeface="TH NiramitIT๙" pitchFamily="2" charset="-34"/>
              </a:rPr>
              <a:t> : STRONG</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S = </a:t>
            </a:r>
            <a:r>
              <a:rPr lang="en-US" sz="1800" dirty="0" err="1" smtClean="0">
                <a:latin typeface="TH NiramitIT๙" pitchFamily="2" charset="-34"/>
                <a:ea typeface="Angsana New" pitchFamily="18" charset="-34"/>
                <a:cs typeface="TH NiramitIT๙" pitchFamily="2" charset="-34"/>
              </a:rPr>
              <a:t>Sevice</a:t>
            </a:r>
            <a:r>
              <a:rPr lang="en-US" sz="1800" dirty="0" smtClean="0">
                <a:latin typeface="TH NiramitIT๙" pitchFamily="2" charset="-34"/>
                <a:ea typeface="Angsana New" pitchFamily="18" charset="-34"/>
                <a:cs typeface="TH NiramitIT๙" pitchFamily="2" charset="-34"/>
              </a:rPr>
              <a:t> Mind : </a:t>
            </a:r>
            <a:r>
              <a:rPr lang="th-TH" sz="1800" dirty="0" smtClean="0">
                <a:latin typeface="TH NiramitIT๙" pitchFamily="2" charset="-34"/>
                <a:ea typeface="Angsana New" pitchFamily="18" charset="-34"/>
                <a:cs typeface="TH NiramitIT๙" pitchFamily="2" charset="-34"/>
              </a:rPr>
              <a:t>มีจิตบริการ มุ่งเน้นให้บริการประชาชนทุกช่วงวัยที่มารับบริการ</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T = Team Work : </a:t>
            </a:r>
            <a:r>
              <a:rPr lang="th-TH" sz="1800" dirty="0" smtClean="0">
                <a:latin typeface="TH NiramitIT๙" pitchFamily="2" charset="-34"/>
                <a:ea typeface="Angsana New" pitchFamily="18" charset="-34"/>
                <a:cs typeface="TH NiramitIT๙" pitchFamily="2" charset="-34"/>
              </a:rPr>
              <a:t>การทำงานร่วมกันเป็นทีมเพื่อให้บรรลุผลสำเร็จเป็นไปตามเป้าหมายขององค์กร</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R = Response : </a:t>
            </a:r>
            <a:r>
              <a:rPr lang="th-TH" sz="1800" dirty="0" smtClean="0">
                <a:latin typeface="TH NiramitIT๙" pitchFamily="2" charset="-34"/>
                <a:ea typeface="Angsana New" pitchFamily="18" charset="-34"/>
                <a:cs typeface="TH NiramitIT๙" pitchFamily="2" charset="-34"/>
              </a:rPr>
              <a:t>ตอบสนองต่อทุกภารกิจที่ได้รับอย่างรวดเร็วฉับไว</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O = Owner : </a:t>
            </a:r>
            <a:r>
              <a:rPr lang="th-TH" sz="1800" dirty="0" smtClean="0">
                <a:latin typeface="TH NiramitIT๙" pitchFamily="2" charset="-34"/>
                <a:ea typeface="Angsana New" pitchFamily="18" charset="-34"/>
                <a:cs typeface="TH NiramitIT๙" pitchFamily="2" charset="-34"/>
              </a:rPr>
              <a:t>มีจิตสำนึกในความเป็นเจ้าขององค์กร และภาคภูมิใจที่เป็นส่วนหนึ่งขององค์กร</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N = Network : </a:t>
            </a:r>
            <a:r>
              <a:rPr lang="th-TH" sz="1800" dirty="0" smtClean="0">
                <a:latin typeface="TH NiramitIT๙" pitchFamily="2" charset="-34"/>
                <a:ea typeface="Angsana New" pitchFamily="18" charset="-34"/>
                <a:cs typeface="TH NiramitIT๙" pitchFamily="2" charset="-34"/>
              </a:rPr>
              <a:t>สานสร้างเครือข่ายเพื่อการบูร</a:t>
            </a:r>
            <a:r>
              <a:rPr lang="th-TH" sz="1800" dirty="0" err="1" smtClean="0">
                <a:latin typeface="TH NiramitIT๙" pitchFamily="2" charset="-34"/>
                <a:ea typeface="Angsana New" pitchFamily="18" charset="-34"/>
                <a:cs typeface="TH NiramitIT๙" pitchFamily="2" charset="-34"/>
              </a:rPr>
              <a:t>ณา</a:t>
            </a:r>
            <a:r>
              <a:rPr lang="th-TH" sz="1800" dirty="0" smtClean="0">
                <a:latin typeface="TH NiramitIT๙" pitchFamily="2" charset="-34"/>
                <a:ea typeface="Angsana New" pitchFamily="18" charset="-34"/>
                <a:cs typeface="TH NiramitIT๙" pitchFamily="2" charset="-34"/>
              </a:rPr>
              <a:t>การทั้งภายในและภายนอกองค์กร</a:t>
            </a:r>
          </a:p>
          <a:p>
            <a:pPr lvl="0" algn="thaiDist" fontAlgn="base">
              <a:spcBef>
                <a:spcPct val="0"/>
              </a:spcBef>
              <a:spcAft>
                <a:spcPct val="0"/>
              </a:spcAft>
            </a:pPr>
            <a:r>
              <a:rPr lang="en-US" sz="1800" dirty="0" smtClean="0">
                <a:latin typeface="TH NiramitIT๙" pitchFamily="2" charset="-34"/>
                <a:ea typeface="Angsana New" pitchFamily="18" charset="-34"/>
                <a:cs typeface="TH NiramitIT๙" pitchFamily="2" charset="-34"/>
              </a:rPr>
              <a:t>G = Goal : </a:t>
            </a:r>
            <a:r>
              <a:rPr lang="th-TH" sz="1800" dirty="0" smtClean="0">
                <a:latin typeface="TH NiramitIT๙" pitchFamily="2" charset="-34"/>
                <a:ea typeface="Angsana New" pitchFamily="18" charset="-34"/>
                <a:cs typeface="TH NiramitIT๙" pitchFamily="2" charset="-34"/>
              </a:rPr>
              <a:t>เพื่อเป้าหมายคือประชาชน</a:t>
            </a:r>
            <a:endParaRPr lang="th-TH" dirty="0">
              <a:latin typeface="TH NiramitIT๙" pitchFamily="2" charset="-34"/>
              <a:cs typeface="TH NiramitIT๙" pitchFamily="2" charset="-34"/>
            </a:endParaRPr>
          </a:p>
        </p:txBody>
      </p:sp>
      <p:sp>
        <p:nvSpPr>
          <p:cNvPr id="10" name="TextBox 9"/>
          <p:cNvSpPr txBox="1"/>
          <p:nvPr/>
        </p:nvSpPr>
        <p:spPr>
          <a:xfrm>
            <a:off x="0" y="8215338"/>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2</a:t>
            </a:r>
            <a:endParaRPr lang="th-TH" sz="4000" b="1" dirty="0">
              <a:solidFill>
                <a:srgbClr val="FF0066"/>
              </a:solidFill>
              <a:latin typeface="JS Tina" pitchFamily="50" charset="0"/>
              <a:cs typeface="JS Tina" pitchFamily="50" charset="0"/>
            </a:endParaRPr>
          </a:p>
        </p:txBody>
      </p:sp>
      <p:cxnSp>
        <p:nvCxnSpPr>
          <p:cNvPr id="12" name="ตัวเชื่อมต่อตรง 11"/>
          <p:cNvCxnSpPr/>
          <p:nvPr/>
        </p:nvCxnSpPr>
        <p:spPr>
          <a:xfrm>
            <a:off x="785794" y="8572528"/>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7232" y="8203196"/>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4" name="TextBox 13"/>
          <p:cNvSpPr txBox="1"/>
          <p:nvPr/>
        </p:nvSpPr>
        <p:spPr>
          <a:xfrm>
            <a:off x="857232" y="8572528"/>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7510"/>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3</a:t>
            </a:r>
            <a:endParaRPr lang="th-TH" sz="4000" b="1" dirty="0">
              <a:solidFill>
                <a:srgbClr val="FF0066"/>
              </a:solidFill>
              <a:latin typeface="JS Tina" pitchFamily="50" charset="0"/>
              <a:cs typeface="JS Tina" pitchFamily="50" charset="0"/>
            </a:endParaRPr>
          </a:p>
        </p:txBody>
      </p:sp>
      <p:cxnSp>
        <p:nvCxnSpPr>
          <p:cNvPr id="4" name="ตัวเชื่อมต่อตรง 3"/>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6" name="TextBox 5"/>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6" name="TextBox 15"/>
          <p:cNvSpPr txBox="1"/>
          <p:nvPr/>
        </p:nvSpPr>
        <p:spPr>
          <a:xfrm>
            <a:off x="1643050" y="343887"/>
            <a:ext cx="3643338" cy="523220"/>
          </a:xfrm>
          <a:prstGeom prst="rect">
            <a:avLst/>
          </a:prstGeom>
          <a:noFill/>
        </p:spPr>
        <p:txBody>
          <a:bodyPr wrap="square" rtlCol="0">
            <a:spAutoFit/>
          </a:bodyPr>
          <a:lstStyle/>
          <a:p>
            <a:r>
              <a:rPr lang="th-TH" dirty="0" smtClean="0">
                <a:latin typeface="Pattaya" pitchFamily="2" charset="-34"/>
                <a:cs typeface="Pattaya" pitchFamily="2" charset="-34"/>
              </a:rPr>
              <a:t>             ข่าวประชาสัมพันธ์</a:t>
            </a:r>
            <a:endParaRPr lang="th-TH" dirty="0">
              <a:latin typeface="Pattaya" pitchFamily="2" charset="-34"/>
              <a:cs typeface="Pattaya" pitchFamily="2" charset="-34"/>
            </a:endParaRPr>
          </a:p>
        </p:txBody>
      </p:sp>
      <p:sp>
        <p:nvSpPr>
          <p:cNvPr id="17" name="TextBox 16"/>
          <p:cNvSpPr txBox="1"/>
          <p:nvPr/>
        </p:nvSpPr>
        <p:spPr>
          <a:xfrm>
            <a:off x="857232" y="772515"/>
            <a:ext cx="5214974" cy="584775"/>
          </a:xfrm>
          <a:prstGeom prst="rect">
            <a:avLst/>
          </a:prstGeom>
          <a:noFill/>
        </p:spPr>
        <p:txBody>
          <a:bodyPr wrap="square" rtlCol="0">
            <a:spAutoFit/>
          </a:bodyPr>
          <a:lstStyle/>
          <a:p>
            <a:pPr algn="ctr"/>
            <a:r>
              <a:rPr lang="th-TH" sz="3200" b="1" dirty="0" smtClean="0">
                <a:latin typeface="JS Junkaew" pitchFamily="50" charset="0"/>
                <a:cs typeface="JS Junkaew" pitchFamily="50" charset="0"/>
              </a:rPr>
              <a:t>สำนักงานจัดหางานจังหวัดสมุทรสาคร</a:t>
            </a:r>
            <a:endParaRPr lang="th-TH" sz="3200" b="1" dirty="0">
              <a:latin typeface="JS Junkaew" pitchFamily="50" charset="0"/>
              <a:cs typeface="JS Junkaew" pitchFamily="50" charset="0"/>
            </a:endParaRPr>
          </a:p>
        </p:txBody>
      </p:sp>
      <p:pic>
        <p:nvPicPr>
          <p:cNvPr id="18" name="รูปภาพ 17" descr="ดาวน์โหลด.png"/>
          <p:cNvPicPr>
            <a:picLocks noChangeAspect="1"/>
          </p:cNvPicPr>
          <p:nvPr/>
        </p:nvPicPr>
        <p:blipFill>
          <a:blip r:embed="rId3">
            <a:clrChange>
              <a:clrFrom>
                <a:srgbClr val="FFFFFF"/>
              </a:clrFrom>
              <a:clrTo>
                <a:srgbClr val="FFFFFF">
                  <a:alpha val="0"/>
                </a:srgbClr>
              </a:clrTo>
            </a:clrChange>
          </a:blip>
          <a:stretch>
            <a:fillRect/>
          </a:stretch>
        </p:blipFill>
        <p:spPr>
          <a:xfrm>
            <a:off x="1785920" y="-71470"/>
            <a:ext cx="1000138" cy="1000138"/>
          </a:xfrm>
          <a:prstGeom prst="rect">
            <a:avLst/>
          </a:prstGeom>
        </p:spPr>
      </p:pic>
      <p:cxnSp>
        <p:nvCxnSpPr>
          <p:cNvPr id="19" name="ตัวเชื่อมต่อตรง 18"/>
          <p:cNvCxnSpPr/>
          <p:nvPr/>
        </p:nvCxnSpPr>
        <p:spPr>
          <a:xfrm>
            <a:off x="857232" y="1355702"/>
            <a:ext cx="5286412"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p:cNvCxnSpPr/>
          <p:nvPr/>
        </p:nvCxnSpPr>
        <p:spPr>
          <a:xfrm rot="5400000" flipH="1" flipV="1">
            <a:off x="499247" y="915391"/>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rot="5400000" flipH="1" flipV="1">
            <a:off x="5644372" y="914597"/>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a:off x="5214950"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a:off x="857232"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รูปภาพ 13" descr="S__237772802.jpg"/>
          <p:cNvPicPr>
            <a:picLocks noChangeAspect="1"/>
          </p:cNvPicPr>
          <p:nvPr/>
        </p:nvPicPr>
        <p:blipFill>
          <a:blip r:embed="rId4" cstate="print"/>
          <a:srcRect b="9375"/>
          <a:stretch>
            <a:fillRect/>
          </a:stretch>
        </p:blipFill>
        <p:spPr>
          <a:xfrm>
            <a:off x="785794" y="1571604"/>
            <a:ext cx="5278944" cy="66711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7510"/>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4</a:t>
            </a:r>
            <a:endParaRPr lang="th-TH" sz="4000" b="1" dirty="0">
              <a:solidFill>
                <a:srgbClr val="FF0066"/>
              </a:solidFill>
              <a:latin typeface="JS Tina" pitchFamily="50" charset="0"/>
              <a:cs typeface="JS Tina" pitchFamily="50" charset="0"/>
            </a:endParaRPr>
          </a:p>
        </p:txBody>
      </p:sp>
      <p:cxnSp>
        <p:nvCxnSpPr>
          <p:cNvPr id="4" name="ตัวเชื่อมต่อตรง 3"/>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6" name="TextBox 5"/>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9" name="TextBox 18"/>
          <p:cNvSpPr txBox="1"/>
          <p:nvPr/>
        </p:nvSpPr>
        <p:spPr>
          <a:xfrm>
            <a:off x="-24" y="7643834"/>
            <a:ext cx="6929486" cy="584775"/>
          </a:xfrm>
          <a:prstGeom prst="rect">
            <a:avLst/>
          </a:prstGeom>
          <a:noFill/>
        </p:spPr>
        <p:txBody>
          <a:bodyPr wrap="square" rtlCol="0">
            <a:spAutoFit/>
          </a:bodyPr>
          <a:lstStyle/>
          <a:p>
            <a:r>
              <a:rPr lang="th-TH" sz="1600" dirty="0" smtClean="0">
                <a:solidFill>
                  <a:schemeClr val="bg1"/>
                </a:solidFill>
                <a:latin typeface="TH Niramit AS" pitchFamily="2" charset="-34"/>
                <a:cs typeface="TH Niramit AS" pitchFamily="2" charset="-34"/>
              </a:rPr>
              <a:t>สำนักงานจัดหางานจังหวัดสมุทรสาคร</a:t>
            </a:r>
          </a:p>
          <a:p>
            <a:r>
              <a:rPr lang="th-TH" sz="1600" dirty="0" smtClean="0">
                <a:solidFill>
                  <a:schemeClr val="bg1"/>
                </a:solidFill>
                <a:latin typeface="TH Niramit AS" pitchFamily="2" charset="-34"/>
                <a:cs typeface="TH Niramit AS" pitchFamily="2" charset="-34"/>
              </a:rPr>
              <a:t>68/87 ม.8 ต.ท่าทราย อ.เมือง จ.สมุทรสาคร  โทรศัพท์ </a:t>
            </a:r>
            <a:r>
              <a:rPr lang="en-US" sz="1600" dirty="0" smtClean="0">
                <a:solidFill>
                  <a:schemeClr val="bg1"/>
                </a:solidFill>
                <a:latin typeface="TH Niramit AS" pitchFamily="2" charset="-34"/>
                <a:cs typeface="TH Niramit AS" pitchFamily="2" charset="-34"/>
              </a:rPr>
              <a:t>: </a:t>
            </a:r>
            <a:r>
              <a:rPr lang="th-TH" sz="1600" dirty="0" smtClean="0">
                <a:solidFill>
                  <a:schemeClr val="bg1"/>
                </a:solidFill>
                <a:latin typeface="TH Niramit AS" pitchFamily="2" charset="-34"/>
                <a:cs typeface="TH Niramit AS" pitchFamily="2" charset="-34"/>
              </a:rPr>
              <a:t>034-469306  </a:t>
            </a:r>
            <a:r>
              <a:rPr lang="en-US" sz="1600" dirty="0" smtClean="0">
                <a:solidFill>
                  <a:schemeClr val="bg1"/>
                </a:solidFill>
                <a:latin typeface="TH Niramit AS" pitchFamily="2" charset="-34"/>
                <a:cs typeface="TH Niramit AS" pitchFamily="2" charset="-34"/>
              </a:rPr>
              <a:t>Face book : </a:t>
            </a:r>
            <a:r>
              <a:rPr lang="th-TH" sz="1600" spc="-100" dirty="0" smtClean="0">
                <a:solidFill>
                  <a:schemeClr val="bg1"/>
                </a:solidFill>
                <a:latin typeface="TH Niramit AS" pitchFamily="2" charset="-34"/>
                <a:cs typeface="TH Niramit AS" pitchFamily="2" charset="-34"/>
              </a:rPr>
              <a:t>สำนักงานจัดหางานจังหวัดสมุทรสาคร</a:t>
            </a:r>
            <a:endParaRPr lang="th-TH" sz="1600" spc="-100" dirty="0">
              <a:solidFill>
                <a:schemeClr val="bg1"/>
              </a:solidFill>
              <a:latin typeface="TH Niramit AS" pitchFamily="2" charset="-34"/>
              <a:cs typeface="TH Niramit AS" pitchFamily="2" charset="-34"/>
            </a:endParaRPr>
          </a:p>
        </p:txBody>
      </p:sp>
      <p:sp>
        <p:nvSpPr>
          <p:cNvPr id="20" name="TextBox 19"/>
          <p:cNvSpPr txBox="1"/>
          <p:nvPr/>
        </p:nvSpPr>
        <p:spPr>
          <a:xfrm>
            <a:off x="1643050" y="343887"/>
            <a:ext cx="3643338" cy="523220"/>
          </a:xfrm>
          <a:prstGeom prst="rect">
            <a:avLst/>
          </a:prstGeom>
          <a:noFill/>
        </p:spPr>
        <p:txBody>
          <a:bodyPr wrap="square" rtlCol="0">
            <a:spAutoFit/>
          </a:bodyPr>
          <a:lstStyle/>
          <a:p>
            <a:r>
              <a:rPr lang="th-TH" dirty="0" smtClean="0">
                <a:latin typeface="Pattaya" pitchFamily="2" charset="-34"/>
                <a:cs typeface="Pattaya" pitchFamily="2" charset="-34"/>
              </a:rPr>
              <a:t>             ข่าวประชาสัมพันธ์</a:t>
            </a:r>
            <a:endParaRPr lang="th-TH" dirty="0">
              <a:latin typeface="Pattaya" pitchFamily="2" charset="-34"/>
              <a:cs typeface="Pattaya" pitchFamily="2" charset="-34"/>
            </a:endParaRPr>
          </a:p>
        </p:txBody>
      </p:sp>
      <p:sp>
        <p:nvSpPr>
          <p:cNvPr id="21" name="TextBox 20"/>
          <p:cNvSpPr txBox="1"/>
          <p:nvPr/>
        </p:nvSpPr>
        <p:spPr>
          <a:xfrm>
            <a:off x="857232" y="772515"/>
            <a:ext cx="5214974" cy="584775"/>
          </a:xfrm>
          <a:prstGeom prst="rect">
            <a:avLst/>
          </a:prstGeom>
          <a:noFill/>
        </p:spPr>
        <p:txBody>
          <a:bodyPr wrap="square" rtlCol="0">
            <a:spAutoFit/>
          </a:bodyPr>
          <a:lstStyle/>
          <a:p>
            <a:pPr algn="ctr"/>
            <a:r>
              <a:rPr lang="th-TH" sz="3200" b="1" dirty="0" smtClean="0">
                <a:latin typeface="JS Junkaew" pitchFamily="50" charset="0"/>
                <a:cs typeface="JS Junkaew" pitchFamily="50" charset="0"/>
              </a:rPr>
              <a:t>สำนักงานจัดหางานจังหวัดสมุทรสาคร</a:t>
            </a:r>
            <a:endParaRPr lang="th-TH" sz="3200" b="1" dirty="0">
              <a:latin typeface="JS Junkaew" pitchFamily="50" charset="0"/>
              <a:cs typeface="JS Junkaew" pitchFamily="50" charset="0"/>
            </a:endParaRPr>
          </a:p>
        </p:txBody>
      </p:sp>
      <p:pic>
        <p:nvPicPr>
          <p:cNvPr id="25" name="รูปภาพ 24" descr="ดาวน์โหลด.png"/>
          <p:cNvPicPr>
            <a:picLocks noChangeAspect="1"/>
          </p:cNvPicPr>
          <p:nvPr/>
        </p:nvPicPr>
        <p:blipFill>
          <a:blip r:embed="rId3">
            <a:clrChange>
              <a:clrFrom>
                <a:srgbClr val="FFFFFF"/>
              </a:clrFrom>
              <a:clrTo>
                <a:srgbClr val="FFFFFF">
                  <a:alpha val="0"/>
                </a:srgbClr>
              </a:clrTo>
            </a:clrChange>
          </a:blip>
          <a:stretch>
            <a:fillRect/>
          </a:stretch>
        </p:blipFill>
        <p:spPr>
          <a:xfrm>
            <a:off x="1785920" y="-71470"/>
            <a:ext cx="1000138" cy="1000138"/>
          </a:xfrm>
          <a:prstGeom prst="rect">
            <a:avLst/>
          </a:prstGeom>
        </p:spPr>
      </p:pic>
      <p:cxnSp>
        <p:nvCxnSpPr>
          <p:cNvPr id="26" name="ตัวเชื่อมต่อตรง 25"/>
          <p:cNvCxnSpPr/>
          <p:nvPr/>
        </p:nvCxnSpPr>
        <p:spPr>
          <a:xfrm>
            <a:off x="857232" y="1355702"/>
            <a:ext cx="5286412"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p:cNvCxnSpPr/>
          <p:nvPr/>
        </p:nvCxnSpPr>
        <p:spPr>
          <a:xfrm rot="5400000" flipH="1" flipV="1">
            <a:off x="499247" y="915391"/>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p:cNvCxnSpPr/>
          <p:nvPr/>
        </p:nvCxnSpPr>
        <p:spPr>
          <a:xfrm rot="5400000" flipH="1" flipV="1">
            <a:off x="5644372" y="914597"/>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5214950"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a:off x="857232"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รูปภาพ 14" descr="จดหมายข่าว เรียล เอสเตต เรียบง่าย สีม่วงแล.png"/>
          <p:cNvPicPr>
            <a:picLocks noChangeAspect="1"/>
          </p:cNvPicPr>
          <p:nvPr/>
        </p:nvPicPr>
        <p:blipFill>
          <a:blip r:embed="rId4" cstate="print"/>
          <a:stretch>
            <a:fillRect/>
          </a:stretch>
        </p:blipFill>
        <p:spPr>
          <a:xfrm>
            <a:off x="1142984" y="1571604"/>
            <a:ext cx="4697120" cy="664373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7510"/>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5</a:t>
            </a:r>
            <a:endParaRPr lang="th-TH" sz="4000" b="1" dirty="0">
              <a:solidFill>
                <a:srgbClr val="FF0066"/>
              </a:solidFill>
              <a:latin typeface="JS Tina" pitchFamily="50" charset="0"/>
              <a:cs typeface="JS Tina" pitchFamily="50" charset="0"/>
            </a:endParaRPr>
          </a:p>
        </p:txBody>
      </p:sp>
      <p:cxnSp>
        <p:nvCxnSpPr>
          <p:cNvPr id="4" name="ตัวเชื่อมต่อตรง 3"/>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6" name="TextBox 5"/>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7" name="TextBox 16"/>
          <p:cNvSpPr txBox="1"/>
          <p:nvPr/>
        </p:nvSpPr>
        <p:spPr>
          <a:xfrm>
            <a:off x="1643050" y="343887"/>
            <a:ext cx="3643338" cy="523220"/>
          </a:xfrm>
          <a:prstGeom prst="rect">
            <a:avLst/>
          </a:prstGeom>
          <a:noFill/>
        </p:spPr>
        <p:txBody>
          <a:bodyPr wrap="square" rtlCol="0">
            <a:spAutoFit/>
          </a:bodyPr>
          <a:lstStyle/>
          <a:p>
            <a:r>
              <a:rPr lang="th-TH" dirty="0" smtClean="0">
                <a:latin typeface="Pattaya" pitchFamily="2" charset="-34"/>
                <a:cs typeface="Pattaya" pitchFamily="2" charset="-34"/>
              </a:rPr>
              <a:t>             ข่าวประชาสัมพันธ์</a:t>
            </a:r>
            <a:endParaRPr lang="th-TH" dirty="0">
              <a:latin typeface="Pattaya" pitchFamily="2" charset="-34"/>
              <a:cs typeface="Pattaya" pitchFamily="2" charset="-34"/>
            </a:endParaRPr>
          </a:p>
        </p:txBody>
      </p:sp>
      <p:sp>
        <p:nvSpPr>
          <p:cNvPr id="18" name="TextBox 17"/>
          <p:cNvSpPr txBox="1"/>
          <p:nvPr/>
        </p:nvSpPr>
        <p:spPr>
          <a:xfrm>
            <a:off x="857232" y="772515"/>
            <a:ext cx="5214974" cy="584775"/>
          </a:xfrm>
          <a:prstGeom prst="rect">
            <a:avLst/>
          </a:prstGeom>
          <a:noFill/>
        </p:spPr>
        <p:txBody>
          <a:bodyPr wrap="square" rtlCol="0">
            <a:spAutoFit/>
          </a:bodyPr>
          <a:lstStyle/>
          <a:p>
            <a:pPr algn="ctr"/>
            <a:r>
              <a:rPr lang="th-TH" sz="3200" b="1" dirty="0" smtClean="0">
                <a:latin typeface="JS Junkaew" pitchFamily="50" charset="0"/>
                <a:cs typeface="JS Junkaew" pitchFamily="50" charset="0"/>
              </a:rPr>
              <a:t>สำนักงานจัดหางานจังหวัดสมุทรสาคร</a:t>
            </a:r>
            <a:endParaRPr lang="th-TH" sz="3200" b="1" dirty="0">
              <a:latin typeface="JS Junkaew" pitchFamily="50" charset="0"/>
              <a:cs typeface="JS Junkaew" pitchFamily="50" charset="0"/>
            </a:endParaRPr>
          </a:p>
        </p:txBody>
      </p:sp>
      <p:pic>
        <p:nvPicPr>
          <p:cNvPr id="19" name="รูปภาพ 18" descr="ดาวน์โหลด.png"/>
          <p:cNvPicPr>
            <a:picLocks noChangeAspect="1"/>
          </p:cNvPicPr>
          <p:nvPr/>
        </p:nvPicPr>
        <p:blipFill>
          <a:blip r:embed="rId2">
            <a:clrChange>
              <a:clrFrom>
                <a:srgbClr val="FFFFFF"/>
              </a:clrFrom>
              <a:clrTo>
                <a:srgbClr val="FFFFFF">
                  <a:alpha val="0"/>
                </a:srgbClr>
              </a:clrTo>
            </a:clrChange>
          </a:blip>
          <a:stretch>
            <a:fillRect/>
          </a:stretch>
        </p:blipFill>
        <p:spPr>
          <a:xfrm>
            <a:off x="1785920" y="-71470"/>
            <a:ext cx="1000138" cy="1000138"/>
          </a:xfrm>
          <a:prstGeom prst="rect">
            <a:avLst/>
          </a:prstGeom>
        </p:spPr>
      </p:pic>
      <p:cxnSp>
        <p:nvCxnSpPr>
          <p:cNvPr id="20" name="ตัวเชื่อมต่อตรง 19"/>
          <p:cNvCxnSpPr/>
          <p:nvPr/>
        </p:nvCxnSpPr>
        <p:spPr>
          <a:xfrm>
            <a:off x="857232" y="1355702"/>
            <a:ext cx="5286412"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rot="5400000" flipH="1" flipV="1">
            <a:off x="499247" y="915391"/>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rot="5400000" flipH="1" flipV="1">
            <a:off x="5644372" y="914597"/>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a:off x="5214950"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p:cNvCxnSpPr/>
          <p:nvPr/>
        </p:nvCxnSpPr>
        <p:spPr>
          <a:xfrm>
            <a:off x="857232"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รูปภาพ 13" descr="S__52568144.jpg"/>
          <p:cNvPicPr>
            <a:picLocks noChangeAspect="1"/>
          </p:cNvPicPr>
          <p:nvPr/>
        </p:nvPicPr>
        <p:blipFill>
          <a:blip r:embed="rId3"/>
          <a:stretch>
            <a:fillRect/>
          </a:stretch>
        </p:blipFill>
        <p:spPr>
          <a:xfrm>
            <a:off x="142852" y="2357421"/>
            <a:ext cx="6560664" cy="46394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7510"/>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6</a:t>
            </a:r>
            <a:endParaRPr lang="th-TH" sz="4000" b="1" dirty="0">
              <a:solidFill>
                <a:srgbClr val="FF0066"/>
              </a:solidFill>
              <a:latin typeface="JS Tina" pitchFamily="50" charset="0"/>
              <a:cs typeface="JS Tina" pitchFamily="50" charset="0"/>
            </a:endParaRPr>
          </a:p>
        </p:txBody>
      </p:sp>
      <p:cxnSp>
        <p:nvCxnSpPr>
          <p:cNvPr id="4" name="ตัวเชื่อมต่อตรง 3"/>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6" name="TextBox 5"/>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9" name="TextBox 18"/>
          <p:cNvSpPr txBox="1"/>
          <p:nvPr/>
        </p:nvSpPr>
        <p:spPr>
          <a:xfrm>
            <a:off x="-24" y="7643834"/>
            <a:ext cx="6929486" cy="584775"/>
          </a:xfrm>
          <a:prstGeom prst="rect">
            <a:avLst/>
          </a:prstGeom>
          <a:noFill/>
        </p:spPr>
        <p:txBody>
          <a:bodyPr wrap="square" rtlCol="0">
            <a:spAutoFit/>
          </a:bodyPr>
          <a:lstStyle/>
          <a:p>
            <a:r>
              <a:rPr lang="th-TH" sz="1600" dirty="0" smtClean="0">
                <a:solidFill>
                  <a:schemeClr val="bg1"/>
                </a:solidFill>
                <a:latin typeface="TH Niramit AS" pitchFamily="2" charset="-34"/>
                <a:cs typeface="TH Niramit AS" pitchFamily="2" charset="-34"/>
              </a:rPr>
              <a:t>สำนักงานจัดหางานจังหวัดสมุทรสาคร</a:t>
            </a:r>
          </a:p>
          <a:p>
            <a:r>
              <a:rPr lang="th-TH" sz="1600" dirty="0" smtClean="0">
                <a:solidFill>
                  <a:schemeClr val="bg1"/>
                </a:solidFill>
                <a:latin typeface="TH Niramit AS" pitchFamily="2" charset="-34"/>
                <a:cs typeface="TH Niramit AS" pitchFamily="2" charset="-34"/>
              </a:rPr>
              <a:t>68/87 ม.8 ต.ท่าทราย อ.เมือง จ.สมุทรสาคร  โทรศัพท์ </a:t>
            </a:r>
            <a:r>
              <a:rPr lang="en-US" sz="1600" dirty="0" smtClean="0">
                <a:solidFill>
                  <a:schemeClr val="bg1"/>
                </a:solidFill>
                <a:latin typeface="TH Niramit AS" pitchFamily="2" charset="-34"/>
                <a:cs typeface="TH Niramit AS" pitchFamily="2" charset="-34"/>
              </a:rPr>
              <a:t>: </a:t>
            </a:r>
            <a:r>
              <a:rPr lang="th-TH" sz="1600" dirty="0" smtClean="0">
                <a:solidFill>
                  <a:schemeClr val="bg1"/>
                </a:solidFill>
                <a:latin typeface="TH Niramit AS" pitchFamily="2" charset="-34"/>
                <a:cs typeface="TH Niramit AS" pitchFamily="2" charset="-34"/>
              </a:rPr>
              <a:t>034-469306  </a:t>
            </a:r>
            <a:r>
              <a:rPr lang="en-US" sz="1600" dirty="0" smtClean="0">
                <a:solidFill>
                  <a:schemeClr val="bg1"/>
                </a:solidFill>
                <a:latin typeface="TH Niramit AS" pitchFamily="2" charset="-34"/>
                <a:cs typeface="TH Niramit AS" pitchFamily="2" charset="-34"/>
              </a:rPr>
              <a:t>Face book : </a:t>
            </a:r>
            <a:r>
              <a:rPr lang="th-TH" sz="1600" spc="-100" dirty="0" smtClean="0">
                <a:solidFill>
                  <a:schemeClr val="bg1"/>
                </a:solidFill>
                <a:latin typeface="TH Niramit AS" pitchFamily="2" charset="-34"/>
                <a:cs typeface="TH Niramit AS" pitchFamily="2" charset="-34"/>
              </a:rPr>
              <a:t>สำนักงานจัดหางานจังหวัดสมุทรสาคร</a:t>
            </a:r>
            <a:endParaRPr lang="th-TH" sz="1600" spc="-100" dirty="0">
              <a:solidFill>
                <a:schemeClr val="bg1"/>
              </a:solidFill>
              <a:latin typeface="TH Niramit AS" pitchFamily="2" charset="-34"/>
              <a:cs typeface="TH Niramit AS" pitchFamily="2" charset="-34"/>
            </a:endParaRPr>
          </a:p>
        </p:txBody>
      </p:sp>
      <p:sp>
        <p:nvSpPr>
          <p:cNvPr id="20" name="TextBox 19"/>
          <p:cNvSpPr txBox="1"/>
          <p:nvPr/>
        </p:nvSpPr>
        <p:spPr>
          <a:xfrm>
            <a:off x="1643050" y="343887"/>
            <a:ext cx="3643338" cy="523220"/>
          </a:xfrm>
          <a:prstGeom prst="rect">
            <a:avLst/>
          </a:prstGeom>
          <a:noFill/>
        </p:spPr>
        <p:txBody>
          <a:bodyPr wrap="square" rtlCol="0">
            <a:spAutoFit/>
          </a:bodyPr>
          <a:lstStyle/>
          <a:p>
            <a:r>
              <a:rPr lang="th-TH" dirty="0" smtClean="0">
                <a:latin typeface="Pattaya" pitchFamily="2" charset="-34"/>
                <a:cs typeface="Pattaya" pitchFamily="2" charset="-34"/>
              </a:rPr>
              <a:t>             ข่าวประชาสัมพันธ์</a:t>
            </a:r>
            <a:endParaRPr lang="th-TH" dirty="0">
              <a:latin typeface="Pattaya" pitchFamily="2" charset="-34"/>
              <a:cs typeface="Pattaya" pitchFamily="2" charset="-34"/>
            </a:endParaRPr>
          </a:p>
        </p:txBody>
      </p:sp>
      <p:sp>
        <p:nvSpPr>
          <p:cNvPr id="21" name="TextBox 20"/>
          <p:cNvSpPr txBox="1"/>
          <p:nvPr/>
        </p:nvSpPr>
        <p:spPr>
          <a:xfrm>
            <a:off x="857232" y="772515"/>
            <a:ext cx="5214974" cy="584775"/>
          </a:xfrm>
          <a:prstGeom prst="rect">
            <a:avLst/>
          </a:prstGeom>
          <a:noFill/>
        </p:spPr>
        <p:txBody>
          <a:bodyPr wrap="square" rtlCol="0">
            <a:spAutoFit/>
          </a:bodyPr>
          <a:lstStyle/>
          <a:p>
            <a:pPr algn="ctr"/>
            <a:r>
              <a:rPr lang="th-TH" sz="3200" b="1" dirty="0" smtClean="0">
                <a:latin typeface="JS Junkaew" pitchFamily="50" charset="0"/>
                <a:cs typeface="JS Junkaew" pitchFamily="50" charset="0"/>
              </a:rPr>
              <a:t>สำนักงานจัดหางานจังหวัดสมุทรสาคร</a:t>
            </a:r>
            <a:endParaRPr lang="th-TH" sz="3200" b="1" dirty="0">
              <a:latin typeface="JS Junkaew" pitchFamily="50" charset="0"/>
              <a:cs typeface="JS Junkaew" pitchFamily="50" charset="0"/>
            </a:endParaRPr>
          </a:p>
        </p:txBody>
      </p:sp>
      <p:pic>
        <p:nvPicPr>
          <p:cNvPr id="25" name="รูปภาพ 24" descr="ดาวน์โหลด.png"/>
          <p:cNvPicPr>
            <a:picLocks noChangeAspect="1"/>
          </p:cNvPicPr>
          <p:nvPr/>
        </p:nvPicPr>
        <p:blipFill>
          <a:blip r:embed="rId3">
            <a:clrChange>
              <a:clrFrom>
                <a:srgbClr val="FFFFFF"/>
              </a:clrFrom>
              <a:clrTo>
                <a:srgbClr val="FFFFFF">
                  <a:alpha val="0"/>
                </a:srgbClr>
              </a:clrTo>
            </a:clrChange>
          </a:blip>
          <a:stretch>
            <a:fillRect/>
          </a:stretch>
        </p:blipFill>
        <p:spPr>
          <a:xfrm>
            <a:off x="1785920" y="-71470"/>
            <a:ext cx="1000138" cy="1000138"/>
          </a:xfrm>
          <a:prstGeom prst="rect">
            <a:avLst/>
          </a:prstGeom>
        </p:spPr>
      </p:pic>
      <p:cxnSp>
        <p:nvCxnSpPr>
          <p:cNvPr id="26" name="ตัวเชื่อมต่อตรง 25"/>
          <p:cNvCxnSpPr/>
          <p:nvPr/>
        </p:nvCxnSpPr>
        <p:spPr>
          <a:xfrm>
            <a:off x="857232" y="1355702"/>
            <a:ext cx="5286412"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p:cNvCxnSpPr/>
          <p:nvPr/>
        </p:nvCxnSpPr>
        <p:spPr>
          <a:xfrm rot="5400000" flipH="1" flipV="1">
            <a:off x="499247" y="915391"/>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p:cNvCxnSpPr/>
          <p:nvPr/>
        </p:nvCxnSpPr>
        <p:spPr>
          <a:xfrm rot="5400000" flipH="1" flipV="1">
            <a:off x="5644372" y="914597"/>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5214950"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a:off x="857232"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รูปภาพ 14" descr="S__52568146.jpg"/>
          <p:cNvPicPr>
            <a:picLocks noChangeAspect="1"/>
          </p:cNvPicPr>
          <p:nvPr/>
        </p:nvPicPr>
        <p:blipFill>
          <a:blip r:embed="rId4"/>
          <a:stretch>
            <a:fillRect/>
          </a:stretch>
        </p:blipFill>
        <p:spPr>
          <a:xfrm>
            <a:off x="1071546" y="1500166"/>
            <a:ext cx="4797893" cy="678661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417510"/>
            <a:ext cx="571480"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7</a:t>
            </a:r>
            <a:endParaRPr lang="th-TH" sz="4000" b="1" dirty="0">
              <a:solidFill>
                <a:srgbClr val="FF0066"/>
              </a:solidFill>
              <a:latin typeface="JS Tina" pitchFamily="50" charset="0"/>
              <a:cs typeface="JS Tina" pitchFamily="50" charset="0"/>
            </a:endParaRPr>
          </a:p>
        </p:txBody>
      </p:sp>
      <p:cxnSp>
        <p:nvCxnSpPr>
          <p:cNvPr id="4" name="ตัวเชื่อมต่อตรง 3"/>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6" name="TextBox 5"/>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sp>
        <p:nvSpPr>
          <p:cNvPr id="16" name="TextBox 15"/>
          <p:cNvSpPr txBox="1"/>
          <p:nvPr/>
        </p:nvSpPr>
        <p:spPr>
          <a:xfrm>
            <a:off x="1643050" y="343887"/>
            <a:ext cx="3643338" cy="523220"/>
          </a:xfrm>
          <a:prstGeom prst="rect">
            <a:avLst/>
          </a:prstGeom>
          <a:noFill/>
        </p:spPr>
        <p:txBody>
          <a:bodyPr wrap="square" rtlCol="0">
            <a:spAutoFit/>
          </a:bodyPr>
          <a:lstStyle/>
          <a:p>
            <a:r>
              <a:rPr lang="th-TH" dirty="0" smtClean="0">
                <a:latin typeface="Pattaya" pitchFamily="2" charset="-34"/>
                <a:cs typeface="Pattaya" pitchFamily="2" charset="-34"/>
              </a:rPr>
              <a:t>             ข่าวประชาสัมพันธ์</a:t>
            </a:r>
            <a:endParaRPr lang="th-TH" dirty="0">
              <a:latin typeface="Pattaya" pitchFamily="2" charset="-34"/>
              <a:cs typeface="Pattaya" pitchFamily="2" charset="-34"/>
            </a:endParaRPr>
          </a:p>
        </p:txBody>
      </p:sp>
      <p:sp>
        <p:nvSpPr>
          <p:cNvPr id="17" name="TextBox 16"/>
          <p:cNvSpPr txBox="1"/>
          <p:nvPr/>
        </p:nvSpPr>
        <p:spPr>
          <a:xfrm>
            <a:off x="857232" y="772515"/>
            <a:ext cx="5214974" cy="584775"/>
          </a:xfrm>
          <a:prstGeom prst="rect">
            <a:avLst/>
          </a:prstGeom>
          <a:noFill/>
        </p:spPr>
        <p:txBody>
          <a:bodyPr wrap="square" rtlCol="0">
            <a:spAutoFit/>
          </a:bodyPr>
          <a:lstStyle/>
          <a:p>
            <a:pPr algn="ctr"/>
            <a:r>
              <a:rPr lang="th-TH" sz="3200" b="1" dirty="0" smtClean="0">
                <a:latin typeface="JS Junkaew" pitchFamily="50" charset="0"/>
                <a:cs typeface="JS Junkaew" pitchFamily="50" charset="0"/>
              </a:rPr>
              <a:t>สำนักงานจัดหางานจังหวัดสมุทรสาคร</a:t>
            </a:r>
            <a:endParaRPr lang="th-TH" sz="3200" b="1" dirty="0">
              <a:latin typeface="JS Junkaew" pitchFamily="50" charset="0"/>
              <a:cs typeface="JS Junkaew" pitchFamily="50" charset="0"/>
            </a:endParaRPr>
          </a:p>
        </p:txBody>
      </p:sp>
      <p:pic>
        <p:nvPicPr>
          <p:cNvPr id="18" name="รูปภาพ 17" descr="ดาวน์โหลด.png"/>
          <p:cNvPicPr>
            <a:picLocks noChangeAspect="1"/>
          </p:cNvPicPr>
          <p:nvPr/>
        </p:nvPicPr>
        <p:blipFill>
          <a:blip r:embed="rId3">
            <a:clrChange>
              <a:clrFrom>
                <a:srgbClr val="FFFFFF"/>
              </a:clrFrom>
              <a:clrTo>
                <a:srgbClr val="FFFFFF">
                  <a:alpha val="0"/>
                </a:srgbClr>
              </a:clrTo>
            </a:clrChange>
          </a:blip>
          <a:stretch>
            <a:fillRect/>
          </a:stretch>
        </p:blipFill>
        <p:spPr>
          <a:xfrm>
            <a:off x="1785920" y="-71470"/>
            <a:ext cx="1000138" cy="1000138"/>
          </a:xfrm>
          <a:prstGeom prst="rect">
            <a:avLst/>
          </a:prstGeom>
        </p:spPr>
      </p:pic>
      <p:cxnSp>
        <p:nvCxnSpPr>
          <p:cNvPr id="19" name="ตัวเชื่อมต่อตรง 18"/>
          <p:cNvCxnSpPr/>
          <p:nvPr/>
        </p:nvCxnSpPr>
        <p:spPr>
          <a:xfrm>
            <a:off x="857232" y="1355702"/>
            <a:ext cx="5286412"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p:cNvCxnSpPr/>
          <p:nvPr/>
        </p:nvCxnSpPr>
        <p:spPr>
          <a:xfrm rot="5400000" flipH="1" flipV="1">
            <a:off x="499247" y="915391"/>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rot="5400000" flipH="1" flipV="1">
            <a:off x="5644372" y="914597"/>
            <a:ext cx="857256"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a:off x="5214950"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a:off x="857232" y="486763"/>
            <a:ext cx="928694" cy="158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รูปภาพ 14" descr="มติ 5 ก.ค.2565.png"/>
          <p:cNvPicPr>
            <a:picLocks noChangeAspect="1"/>
          </p:cNvPicPr>
          <p:nvPr/>
        </p:nvPicPr>
        <p:blipFill>
          <a:blip r:embed="rId4" cstate="print"/>
          <a:stretch>
            <a:fillRect/>
          </a:stretch>
        </p:blipFill>
        <p:spPr>
          <a:xfrm>
            <a:off x="1071546" y="1428728"/>
            <a:ext cx="4857784" cy="687191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รูปภาพ 12"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0" y="-1"/>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428604" y="334004"/>
            <a:ext cx="8715436" cy="461665"/>
          </a:xfrm>
          <a:prstGeom prst="rect">
            <a:avLst/>
          </a:prstGeom>
          <a:noFill/>
        </p:spPr>
        <p:txBody>
          <a:bodyPr wrap="square" rtlCol="0">
            <a:spAutoFit/>
          </a:bodyPr>
          <a:lstStyle/>
          <a:p>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6" name="ตัวเชื่อมต่อตรง 5"/>
          <p:cNvCxnSpPr/>
          <p:nvPr/>
        </p:nvCxnSpPr>
        <p:spPr>
          <a:xfrm>
            <a:off x="714356" y="1357290"/>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8488948"/>
            <a:ext cx="785794"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8</a:t>
            </a:r>
            <a:endParaRPr lang="th-TH" sz="4000" b="1" dirty="0">
              <a:solidFill>
                <a:srgbClr val="FF0066"/>
              </a:solidFill>
              <a:latin typeface="JS Tina" pitchFamily="50" charset="0"/>
              <a:cs typeface="JS Tina" pitchFamily="50" charset="0"/>
            </a:endParaRPr>
          </a:p>
        </p:txBody>
      </p:sp>
      <p:cxnSp>
        <p:nvCxnSpPr>
          <p:cNvPr id="10" name="ตัวเชื่อมต่อตรง 9"/>
          <p:cNvCxnSpPr/>
          <p:nvPr/>
        </p:nvCxnSpPr>
        <p:spPr>
          <a:xfrm>
            <a:off x="785794" y="8846138"/>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7232" y="8476806"/>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2" name="TextBox 11"/>
          <p:cNvSpPr txBox="1"/>
          <p:nvPr/>
        </p:nvSpPr>
        <p:spPr>
          <a:xfrm>
            <a:off x="857232" y="8846138"/>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graphicFrame>
        <p:nvGraphicFramePr>
          <p:cNvPr id="14" name="ตาราง 13"/>
          <p:cNvGraphicFramePr>
            <a:graphicFrameLocks noGrp="1"/>
          </p:cNvGraphicFramePr>
          <p:nvPr/>
        </p:nvGraphicFramePr>
        <p:xfrm>
          <a:off x="142852" y="1571604"/>
          <a:ext cx="6572273" cy="5326448"/>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285752">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236224">
                <a:tc gridSpan="7">
                  <a:txBody>
                    <a:bodyPr/>
                    <a:lstStyle/>
                    <a:p>
                      <a:pPr algn="ctr"/>
                      <a:r>
                        <a:rPr lang="th-TH" sz="1400" dirty="0" err="1" smtClean="0">
                          <a:latin typeface="TH Niramit AS" pitchFamily="2" charset="-34"/>
                          <a:cs typeface="TH Niramit AS" pitchFamily="2" charset="-34"/>
                        </a:rPr>
                        <a:t>บจก.พรีม่า</a:t>
                      </a:r>
                      <a:r>
                        <a:rPr lang="th-TH" sz="1400" dirty="0" smtClean="0">
                          <a:latin typeface="TH Niramit AS" pitchFamily="2" charset="-34"/>
                          <a:cs typeface="TH Niramit AS" pitchFamily="2" charset="-34"/>
                        </a:rPr>
                        <a:t> </a:t>
                      </a:r>
                      <a:r>
                        <a:rPr lang="th-TH" sz="1400" dirty="0" err="1" smtClean="0">
                          <a:latin typeface="TH Niramit AS" pitchFamily="2" charset="-34"/>
                          <a:cs typeface="TH Niramit AS" pitchFamily="2" charset="-34"/>
                        </a:rPr>
                        <a:t>เลซ</a:t>
                      </a:r>
                      <a:r>
                        <a:rPr lang="th-TH" sz="1400" dirty="0" smtClean="0">
                          <a:latin typeface="TH Niramit AS" pitchFamily="2" charset="-34"/>
                          <a:cs typeface="TH Niramit AS" pitchFamily="2" charset="-34"/>
                        </a:rPr>
                        <a:t> 47/256</a:t>
                      </a:r>
                      <a:r>
                        <a:rPr lang="th-TH" sz="1400" baseline="0" dirty="0" smtClean="0">
                          <a:latin typeface="TH Niramit AS" pitchFamily="2" charset="-34"/>
                          <a:cs typeface="TH Niramit AS" pitchFamily="2" charset="-34"/>
                        </a:rPr>
                        <a:t> ม.8 ถ.เศรษฐกิจ ต.ท่าทราย อ.เมือง จ.สมุทรสาคร โทร.034-826701-4</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717242">
                <a:tc>
                  <a:txBody>
                    <a:bodyPr/>
                    <a:lstStyle/>
                    <a:p>
                      <a:r>
                        <a:rPr lang="th-TH" sz="1400" dirty="0" smtClean="0">
                          <a:latin typeface="TH Niramit AS" pitchFamily="2" charset="-34"/>
                          <a:cs typeface="TH Niramit AS" pitchFamily="2" charset="-34"/>
                        </a:rPr>
                        <a:t>ผู้ช่วยหัวหน้าฝ่ายผลิต </a:t>
                      </a:r>
                    </a:p>
                    <a:p>
                      <a:r>
                        <a:rPr lang="th-TH" sz="1400" dirty="0" smtClean="0">
                          <a:latin typeface="TH Niramit AS" pitchFamily="2" charset="-34"/>
                          <a:cs typeface="TH Niramit AS" pitchFamily="2" charset="-34"/>
                        </a:rPr>
                        <a:t>พนักงานซ่อมผ้า</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txBody>
                  <a:tcPr/>
                </a:tc>
                <a:tc>
                  <a:txBody>
                    <a:bodyPr/>
                    <a:lstStyle/>
                    <a:p>
                      <a:pPr algn="ctr"/>
                      <a:r>
                        <a:rPr lang="th-TH" sz="1400" dirty="0" smtClean="0">
                          <a:latin typeface="TH Niramit AS" pitchFamily="2" charset="-34"/>
                          <a:cs typeface="TH Niramit AS" pitchFamily="2" charset="-34"/>
                        </a:rPr>
                        <a:t>ญ</a:t>
                      </a:r>
                    </a:p>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25-35 ปี</a:t>
                      </a:r>
                    </a:p>
                    <a:p>
                      <a:pPr algn="ctr"/>
                      <a:r>
                        <a:rPr lang="th-TH" sz="1400" dirty="0" smtClean="0">
                          <a:latin typeface="TH Niramit AS" pitchFamily="2" charset="-34"/>
                          <a:cs typeface="TH Niramit AS" pitchFamily="2" charset="-34"/>
                        </a:rPr>
                        <a:t>18 ปีขึ้นไป</a:t>
                      </a:r>
                      <a:endParaRPr lang="th-TH" sz="1400" dirty="0">
                        <a:latin typeface="TH Niramit AS" pitchFamily="2" charset="-34"/>
                        <a:cs typeface="TH Niramit AS" pitchFamily="2" charset="-34"/>
                      </a:endParaRPr>
                    </a:p>
                  </a:txBody>
                  <a:tcPr/>
                </a:tc>
                <a:tc>
                  <a:txBody>
                    <a:bodyPr/>
                    <a:lstStyle/>
                    <a:p>
                      <a:pPr algn="ctr"/>
                      <a:r>
                        <a:rPr lang="th-TH" sz="1400" dirty="0" err="1" smtClean="0">
                          <a:latin typeface="TH Niramit AS" pitchFamily="2" charset="-34"/>
                          <a:cs typeface="TH Niramit AS" pitchFamily="2" charset="-34"/>
                        </a:rPr>
                        <a:t>ปวส.</a:t>
                      </a:r>
                      <a:r>
                        <a:rPr lang="th-TH" sz="1400" dirty="0" smtClean="0">
                          <a:latin typeface="TH Niramit AS" pitchFamily="2" charset="-34"/>
                          <a:cs typeface="TH Niramit AS" pitchFamily="2" charset="-34"/>
                        </a:rPr>
                        <a:t>-ป.ตรี</a:t>
                      </a:r>
                    </a:p>
                    <a:p>
                      <a:pPr algn="ctr"/>
                      <a:r>
                        <a:rPr lang="th-TH" sz="1400" dirty="0" smtClean="0">
                          <a:latin typeface="TH Niramit AS" pitchFamily="2" charset="-34"/>
                          <a:cs typeface="TH Niramit AS" pitchFamily="2" charset="-34"/>
                        </a:rPr>
                        <a:t>ไม่จำกัดวุฒิ</a:t>
                      </a:r>
                    </a:p>
                  </a:txBody>
                  <a:tcPr/>
                </a:tc>
                <a:tc>
                  <a:txBody>
                    <a:bodyPr/>
                    <a:lstStyle/>
                    <a:p>
                      <a:pPr algn="ctr"/>
                      <a:r>
                        <a:rPr lang="th-TH" sz="1400" dirty="0" smtClean="0">
                          <a:latin typeface="TH Niramit AS" pitchFamily="2" charset="-34"/>
                          <a:cs typeface="TH Niramit AS" pitchFamily="2" charset="-34"/>
                        </a:rPr>
                        <a:t>12</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r>
                        <a:rPr lang="th-TH" sz="1400" dirty="0" smtClean="0">
                          <a:latin typeface="TH Niramit AS" pitchFamily="2" charset="-34"/>
                          <a:cs typeface="TH Niramit AS" pitchFamily="2" charset="-34"/>
                        </a:rPr>
                        <a:t>331 บาท/วัน</a:t>
                      </a:r>
                    </a:p>
                  </a:txBody>
                  <a:tcPr/>
                </a:tc>
                <a:tc>
                  <a:txBody>
                    <a:bodyPr/>
                    <a:lstStyle/>
                    <a:p>
                      <a:r>
                        <a:rPr lang="th-TH" sz="1400" dirty="0" smtClean="0"/>
                        <a:t>-เบี้ยขยัน</a:t>
                      </a:r>
                    </a:p>
                    <a:p>
                      <a:r>
                        <a:rPr lang="th-TH" sz="1400" dirty="0" smtClean="0"/>
                        <a:t>-โบนัส</a:t>
                      </a:r>
                    </a:p>
                    <a:p>
                      <a:r>
                        <a:rPr lang="th-TH" sz="1400" dirty="0" smtClean="0"/>
                        <a:t>-ค่าอาหาร</a:t>
                      </a:r>
                      <a:endParaRPr lang="th-TH" sz="1400" dirty="0"/>
                    </a:p>
                  </a:txBody>
                  <a:tcPr/>
                </a:tc>
              </a:tr>
              <a:tr h="273382">
                <a:tc gridSpan="7">
                  <a:txBody>
                    <a:bodyPr/>
                    <a:lstStyle/>
                    <a:p>
                      <a:pPr algn="ctr"/>
                      <a:r>
                        <a:rPr lang="th-TH" sz="1400" dirty="0" err="1" smtClean="0">
                          <a:latin typeface="TH Niramit AS" pitchFamily="2" charset="-34"/>
                          <a:cs typeface="TH Niramit AS" pitchFamily="2" charset="-34"/>
                        </a:rPr>
                        <a:t>หจก.ยูเค</a:t>
                      </a:r>
                      <a:r>
                        <a:rPr lang="th-TH" sz="1400" dirty="0" smtClean="0">
                          <a:latin typeface="TH Niramit AS" pitchFamily="2" charset="-34"/>
                          <a:cs typeface="TH Niramit AS" pitchFamily="2" charset="-34"/>
                        </a:rPr>
                        <a:t>เวิร์ค</a:t>
                      </a:r>
                      <a:r>
                        <a:rPr lang="th-TH" sz="1400" dirty="0" err="1" smtClean="0">
                          <a:latin typeface="TH Niramit AS" pitchFamily="2" charset="-34"/>
                          <a:cs typeface="TH Niramit AS" pitchFamily="2" charset="-34"/>
                        </a:rPr>
                        <a:t>ลิ้ง</a:t>
                      </a:r>
                      <a:r>
                        <a:rPr lang="th-TH" sz="1400" dirty="0" smtClean="0">
                          <a:latin typeface="TH Niramit AS" pitchFamily="2" charset="-34"/>
                          <a:cs typeface="TH Niramit AS" pitchFamily="2" charset="-34"/>
                        </a:rPr>
                        <a:t> 168/17 ม.1 ต.บ้านเกาะ อ.เมือง จ.สมุทรสาคร โทร.034-110169</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611524">
                <a:tc>
                  <a:txBody>
                    <a:bodyPr/>
                    <a:lstStyle/>
                    <a:p>
                      <a:r>
                        <a:rPr lang="th-TH" sz="1400" spc="0" baseline="0" dirty="0" smtClean="0">
                          <a:latin typeface="TH Niramit AS" pitchFamily="2" charset="-34"/>
                          <a:cs typeface="TH Niramit AS" pitchFamily="2" charset="-34"/>
                        </a:rPr>
                        <a:t>พนักงานขาย</a:t>
                      </a:r>
                    </a:p>
                    <a:p>
                      <a:r>
                        <a:rPr lang="th-TH" sz="1400" spc="0" baseline="0" dirty="0" smtClean="0">
                          <a:latin typeface="TH Niramit AS" pitchFamily="2" charset="-34"/>
                          <a:cs typeface="TH Niramit AS" pitchFamily="2" charset="-34"/>
                        </a:rPr>
                        <a:t>เจ้าหน้าที่ประสานงานขาย</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a:latin typeface="TH Niramit AS" pitchFamily="2" charset="-34"/>
                          <a:cs typeface="TH Niramit AS" pitchFamily="2" charset="-34"/>
                        </a:rPr>
                        <a:t>1</a:t>
                      </a:r>
                      <a:endParaRPr lang="th-TH" sz="1400" dirty="0" smtClean="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txBody>
                  <a:tcPr/>
                </a:tc>
                <a:tc>
                  <a:txBody>
                    <a:bodyPr/>
                    <a:lstStyle/>
                    <a:p>
                      <a:pPr algn="ctr"/>
                      <a:r>
                        <a:rPr lang="th-TH" sz="1400" dirty="0" smtClean="0">
                          <a:latin typeface="TH Niramit AS" pitchFamily="2" charset="-34"/>
                          <a:cs typeface="TH Niramit AS" pitchFamily="2" charset="-34"/>
                        </a:rPr>
                        <a:t>25-40 ปี</a:t>
                      </a:r>
                    </a:p>
                    <a:p>
                      <a:pPr algn="ctr"/>
                      <a:r>
                        <a:rPr lang="th-TH" sz="1400" dirty="0" smtClean="0">
                          <a:latin typeface="TH Niramit AS" pitchFamily="2" charset="-34"/>
                          <a:cs typeface="TH Niramit AS" pitchFamily="2" charset="-34"/>
                        </a:rPr>
                        <a:t>25-40 ปี</a:t>
                      </a:r>
                    </a:p>
                  </a:txBody>
                  <a:tcPr/>
                </a:tc>
                <a:tc>
                  <a:txBody>
                    <a:bodyPr/>
                    <a:lstStyle/>
                    <a:p>
                      <a:pPr algn="ctr"/>
                      <a:r>
                        <a:rPr lang="th-TH" sz="1400" dirty="0" smtClean="0">
                          <a:latin typeface="TH Niramit AS" pitchFamily="2" charset="-34"/>
                          <a:cs typeface="TH Niramit AS" pitchFamily="2" charset="-34"/>
                        </a:rPr>
                        <a:t>ม.6-ป.ตรี</a:t>
                      </a:r>
                    </a:p>
                    <a:p>
                      <a:pPr algn="ctr"/>
                      <a:r>
                        <a:rPr lang="th-TH" sz="1400" dirty="0" smtClean="0">
                          <a:latin typeface="TH Niramit AS" pitchFamily="2" charset="-34"/>
                          <a:cs typeface="TH Niramit AS" pitchFamily="2" charset="-34"/>
                        </a:rPr>
                        <a:t>ม.6-ป.ตรี</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12</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p>
                    <a:p>
                      <a:pPr algn="ctr"/>
                      <a:r>
                        <a:rPr lang="th-TH" sz="1400" dirty="0" smtClean="0">
                          <a:latin typeface="TH Niramit AS" pitchFamily="2" charset="-34"/>
                          <a:cs typeface="TH Niramit AS" pitchFamily="2" charset="-34"/>
                        </a:rPr>
                        <a:t>12</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endParaRPr lang="th-TH" sz="1400" dirty="0">
                        <a:latin typeface="TH Niramit AS" pitchFamily="2" charset="-34"/>
                        <a:cs typeface="TH Niramit AS" pitchFamily="2" charset="-34"/>
                      </a:endParaRPr>
                    </a:p>
                  </a:txBody>
                  <a:tcPr/>
                </a:tc>
                <a:tc>
                  <a:txBody>
                    <a:bodyPr/>
                    <a:lstStyle/>
                    <a:p>
                      <a:pPr algn="l"/>
                      <a:r>
                        <a:rPr lang="th-TH" sz="1400" dirty="0" smtClean="0">
                          <a:latin typeface="TH Niramit AS" pitchFamily="2" charset="-34"/>
                          <a:cs typeface="TH Niramit AS" pitchFamily="2" charset="-34"/>
                        </a:rPr>
                        <a:t>-ค่าคอมมิชชั่น</a:t>
                      </a:r>
                    </a:p>
                    <a:p>
                      <a:pPr algn="l"/>
                      <a:r>
                        <a:rPr lang="th-TH" sz="1400" dirty="0" smtClean="0">
                          <a:latin typeface="TH Niramit AS" pitchFamily="2" charset="-34"/>
                          <a:cs typeface="TH Niramit AS" pitchFamily="2" charset="-34"/>
                        </a:rPr>
                        <a:t>-โบนัส</a:t>
                      </a:r>
                    </a:p>
                    <a:p>
                      <a:pPr algn="l"/>
                      <a:r>
                        <a:rPr lang="th-TH" sz="1400" dirty="0" smtClean="0">
                          <a:latin typeface="TH Niramit AS" pitchFamily="2" charset="-34"/>
                          <a:cs typeface="TH Niramit AS" pitchFamily="2" charset="-34"/>
                        </a:rPr>
                        <a:t>-ชุดยูนิฟอร์ม</a:t>
                      </a:r>
                      <a:endParaRPr lang="th-TH" sz="1400" dirty="0">
                        <a:latin typeface="TH Niramit AS" pitchFamily="2" charset="-34"/>
                        <a:cs typeface="TH Niramit AS" pitchFamily="2" charset="-34"/>
                      </a:endParaRPr>
                    </a:p>
                  </a:txBody>
                  <a:tcPr/>
                </a:tc>
              </a:tr>
              <a:tr h="239102">
                <a:tc gridSpan="7">
                  <a:txBody>
                    <a:bodyPr/>
                    <a:lstStyle/>
                    <a:p>
                      <a:pPr algn="ctr"/>
                      <a:r>
                        <a:rPr lang="th-TH" sz="1400" dirty="0" err="1" smtClean="0">
                          <a:latin typeface="TH Niramit AS" pitchFamily="2" charset="-34"/>
                          <a:cs typeface="TH Niramit AS" pitchFamily="2" charset="-34"/>
                        </a:rPr>
                        <a:t>บจก.ออล</a:t>
                      </a:r>
                      <a:r>
                        <a:rPr lang="th-TH" sz="1400" dirty="0" smtClean="0">
                          <a:latin typeface="TH Niramit AS" pitchFamily="2" charset="-34"/>
                          <a:cs typeface="TH Niramit AS" pitchFamily="2" charset="-34"/>
                        </a:rPr>
                        <a:t>โคโค</a:t>
                      </a:r>
                      <a:r>
                        <a:rPr lang="th-TH" sz="1400" baseline="0" dirty="0" smtClean="0">
                          <a:latin typeface="TH Niramit AS" pitchFamily="2" charset="-34"/>
                          <a:cs typeface="TH Niramit AS" pitchFamily="2" charset="-34"/>
                        </a:rPr>
                        <a:t> กรุ๊ป 139/6 ม.2 ต.หลักสาม อ.บ้านแพ้ว จ.สมุทรสาคร โทร.034-481821</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500066">
                <a:tc>
                  <a:txBody>
                    <a:bodyPr/>
                    <a:lstStyle/>
                    <a:p>
                      <a:r>
                        <a:rPr lang="th-TH" sz="1400" dirty="0" smtClean="0">
                          <a:latin typeface="TH Niramit AS" pitchFamily="2" charset="-34"/>
                          <a:cs typeface="TH Niramit AS" pitchFamily="2" charset="-34"/>
                        </a:rPr>
                        <a:t>พนักงานฝ่ายผลิต</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10</a:t>
                      </a:r>
                    </a:p>
                  </a:txBody>
                  <a:tcPr/>
                </a:tc>
                <a:tc>
                  <a:txBody>
                    <a:bodyPr/>
                    <a:lstStyle/>
                    <a:p>
                      <a:pPr algn="ctr"/>
                      <a:r>
                        <a:rPr lang="th-TH" sz="1400" dirty="0" smtClean="0">
                          <a:latin typeface="TH Niramit AS" pitchFamily="2" charset="-34"/>
                          <a:cs typeface="TH Niramit AS" pitchFamily="2" charset="-34"/>
                        </a:rPr>
                        <a:t>ช/ญ</a:t>
                      </a:r>
                    </a:p>
                  </a:txBody>
                  <a:tcPr/>
                </a:tc>
                <a:tc>
                  <a:txBody>
                    <a:bodyPr/>
                    <a:lstStyle/>
                    <a:p>
                      <a:pPr algn="ctr"/>
                      <a:r>
                        <a:rPr lang="th-TH" sz="1400" dirty="0" smtClean="0">
                          <a:latin typeface="TH Niramit AS" pitchFamily="2" charset="-34"/>
                          <a:cs typeface="TH Niramit AS" pitchFamily="2" charset="-34"/>
                        </a:rPr>
                        <a:t>20-40 ปี</a:t>
                      </a:r>
                    </a:p>
                  </a:txBody>
                  <a:tcPr/>
                </a:tc>
                <a:tc>
                  <a:txBody>
                    <a:bodyPr/>
                    <a:lstStyle/>
                    <a:p>
                      <a:pPr algn="ctr"/>
                      <a:r>
                        <a:rPr lang="th-TH" sz="1400" dirty="0" smtClean="0">
                          <a:latin typeface="TH Niramit AS" pitchFamily="2" charset="-34"/>
                          <a:cs typeface="TH Niramit AS" pitchFamily="2" charset="-34"/>
                        </a:rPr>
                        <a:t>ป.6 ขึ้นไป</a:t>
                      </a:r>
                    </a:p>
                  </a:txBody>
                  <a:tcPr/>
                </a:tc>
                <a:tc>
                  <a:txBody>
                    <a:bodyPr/>
                    <a:lstStyle/>
                    <a:p>
                      <a:pPr algn="ctr"/>
                      <a:r>
                        <a:rPr lang="th-TH" sz="1400" dirty="0" smtClean="0">
                          <a:latin typeface="TH Niramit AS" pitchFamily="2" charset="-34"/>
                          <a:cs typeface="TH Niramit AS" pitchFamily="2" charset="-34"/>
                        </a:rPr>
                        <a:t>331 บาท/วัน</a:t>
                      </a:r>
                      <a:endParaRPr lang="th-TH" sz="1400" dirty="0">
                        <a:latin typeface="TH Niramit AS" pitchFamily="2" charset="-34"/>
                        <a:cs typeface="TH Niramit AS" pitchFamily="2" charset="-34"/>
                      </a:endParaRPr>
                    </a:p>
                  </a:txBody>
                  <a:tcPr/>
                </a:tc>
                <a:tc>
                  <a:txBody>
                    <a:bodyPr/>
                    <a:lstStyle/>
                    <a:p>
                      <a:pPr algn="l"/>
                      <a:r>
                        <a:rPr lang="th-TH" sz="1400" dirty="0" smtClean="0">
                          <a:latin typeface="TH Niramit AS" pitchFamily="2" charset="-34"/>
                          <a:cs typeface="TH Niramit AS" pitchFamily="2" charset="-34"/>
                        </a:rPr>
                        <a:t>-เบี้ยขยัน</a:t>
                      </a:r>
                      <a:endParaRPr lang="th-TH" sz="1400" dirty="0">
                        <a:latin typeface="TH Niramit AS" pitchFamily="2" charset="-34"/>
                        <a:cs typeface="TH Niramit AS" pitchFamily="2" charset="-34"/>
                      </a:endParaRPr>
                    </a:p>
                  </a:txBody>
                  <a:tcPr/>
                </a:tc>
              </a:tr>
              <a:tr h="201960">
                <a:tc gridSpan="7">
                  <a:txBody>
                    <a:bodyPr/>
                    <a:lstStyle/>
                    <a:p>
                      <a:pPr algn="ctr"/>
                      <a:r>
                        <a:rPr lang="th-TH" sz="1400" dirty="0" err="1" smtClean="0">
                          <a:latin typeface="TH Niramit AS" pitchFamily="2" charset="-34"/>
                          <a:cs typeface="TH Niramit AS" pitchFamily="2" charset="-34"/>
                        </a:rPr>
                        <a:t>บจก.ฟาร์มาซู</a:t>
                      </a:r>
                      <a:r>
                        <a:rPr lang="th-TH" sz="1400" dirty="0" smtClean="0">
                          <a:latin typeface="TH Niramit AS" pitchFamily="2" charset="-34"/>
                          <a:cs typeface="TH Niramit AS" pitchFamily="2" charset="-34"/>
                        </a:rPr>
                        <a:t>ติ</a:t>
                      </a:r>
                      <a:r>
                        <a:rPr lang="th-TH" sz="1400" dirty="0" err="1" smtClean="0">
                          <a:latin typeface="TH Niramit AS" pitchFamily="2" charset="-34"/>
                          <a:cs typeface="TH Niramit AS" pitchFamily="2" charset="-34"/>
                        </a:rPr>
                        <a:t>คอลส์แอนด์เมดิ</a:t>
                      </a:r>
                      <a:r>
                        <a:rPr lang="th-TH" sz="1400" dirty="0" smtClean="0">
                          <a:latin typeface="TH Niramit AS" pitchFamily="2" charset="-34"/>
                          <a:cs typeface="TH Niramit AS" pitchFamily="2" charset="-34"/>
                        </a:rPr>
                        <a:t>คอ</a:t>
                      </a:r>
                      <a:r>
                        <a:rPr lang="th-TH" sz="1400" dirty="0" err="1" smtClean="0">
                          <a:latin typeface="TH Niramit AS" pitchFamily="2" charset="-34"/>
                          <a:cs typeface="TH Niramit AS" pitchFamily="2" charset="-34"/>
                        </a:rPr>
                        <a:t>ลซัพพ</a:t>
                      </a:r>
                      <a:r>
                        <a:rPr lang="th-TH" sz="1400" dirty="0" smtClean="0">
                          <a:latin typeface="TH Niramit AS" pitchFamily="2" charset="-34"/>
                          <a:cs typeface="TH Niramit AS" pitchFamily="2" charset="-34"/>
                        </a:rPr>
                        <a:t>ลาย 18/88-89 ม.6 ต.คอกกระบือ อ.เมือง จ.สมุทรสาคร โทร.02-2842159-62</a:t>
                      </a: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smtClean="0"/>
                    </a:p>
                  </a:txBody>
                  <a:tcPr/>
                </a:tc>
              </a:tr>
              <a:tr h="540102">
                <a:tc>
                  <a:txBody>
                    <a:bodyPr/>
                    <a:lstStyle/>
                    <a:p>
                      <a:r>
                        <a:rPr lang="th-TH" sz="1400" spc="0" baseline="0" dirty="0" smtClean="0">
                          <a:latin typeface="TH Niramit AS" pitchFamily="2" charset="-34"/>
                          <a:cs typeface="TH Niramit AS" pitchFamily="2" charset="-34"/>
                        </a:rPr>
                        <a:t>ช่างกลึง </a:t>
                      </a:r>
                    </a:p>
                    <a:p>
                      <a:r>
                        <a:rPr lang="th-TH" sz="1400" spc="0" baseline="0" dirty="0" smtClean="0">
                          <a:latin typeface="TH Niramit AS" pitchFamily="2" charset="-34"/>
                          <a:cs typeface="TH Niramit AS" pitchFamily="2" charset="-34"/>
                        </a:rPr>
                        <a:t>ช่างประกอบ</a:t>
                      </a:r>
                    </a:p>
                    <a:p>
                      <a:r>
                        <a:rPr lang="th-TH" sz="1400" spc="0" baseline="0" dirty="0" smtClean="0">
                          <a:latin typeface="TH Niramit AS" pitchFamily="2" charset="-34"/>
                          <a:cs typeface="TH Niramit AS" pitchFamily="2" charset="-34"/>
                        </a:rPr>
                        <a:t>ช่างไฟฟ้า</a:t>
                      </a:r>
                    </a:p>
                    <a:p>
                      <a:r>
                        <a:rPr lang="th-TH" sz="1400" spc="0" baseline="0" dirty="0" smtClean="0">
                          <a:latin typeface="TH Niramit AS" pitchFamily="2" charset="-34"/>
                          <a:cs typeface="TH Niramit AS" pitchFamily="2" charset="-34"/>
                        </a:rPr>
                        <a:t>ช่างซ่อมบำรุง</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18 ปีขึ้นไป</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ไม่จำกัดวุฒิ</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ไม่จำกัดวุฒิ</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ไม่จำกัดวุฒิ</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ไม่จำกัดวุฒิ</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331 บาท/วัน</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331 บาท/วัน</a:t>
                      </a:r>
                    </a:p>
                  </a:txBody>
                  <a:tcPr/>
                </a:tc>
                <a:tc>
                  <a:txBody>
                    <a:bodyPr/>
                    <a:lstStyle/>
                    <a:p>
                      <a:endParaRPr lang="th-TH" sz="1400" dirty="0" smtClean="0">
                        <a:latin typeface="TH Niramit AS" pitchFamily="2" charset="-34"/>
                        <a:cs typeface="TH Niramit AS" pitchFamily="2" charset="-34"/>
                      </a:endParaRPr>
                    </a:p>
                  </a:txBody>
                  <a:tcPr/>
                </a:tc>
              </a:tr>
              <a:tr h="323880">
                <a:tc gridSpan="7">
                  <a:txBody>
                    <a:bodyPr/>
                    <a:lstStyle/>
                    <a:p>
                      <a:pPr algn="ctr"/>
                      <a:r>
                        <a:rPr lang="th-TH" sz="1400" dirty="0" err="1" smtClean="0">
                          <a:latin typeface="TH Niramit AS" pitchFamily="2" charset="-34"/>
                          <a:cs typeface="TH Niramit AS" pitchFamily="2" charset="-34"/>
                        </a:rPr>
                        <a:t>บจก.ก.</a:t>
                      </a:r>
                      <a:r>
                        <a:rPr lang="th-TH" sz="1400" dirty="0" smtClean="0">
                          <a:latin typeface="TH Niramit AS" pitchFamily="2" charset="-34"/>
                          <a:cs typeface="TH Niramit AS" pitchFamily="2" charset="-34"/>
                        </a:rPr>
                        <a:t>รัตนกฤต 74 ม.7 ซ.เทพกาญจนา ต.คลองมะเดื่อ อ.กระทุ่มแบน จ.สมุทรสาคร โทร.034-877512</a:t>
                      </a: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smtClean="0"/>
                    </a:p>
                  </a:txBody>
                  <a:tcPr/>
                </a:tc>
              </a:tr>
              <a:tr h="540102">
                <a:tc>
                  <a:txBody>
                    <a:bodyPr/>
                    <a:lstStyle/>
                    <a:p>
                      <a:r>
                        <a:rPr lang="th-TH" sz="1400" spc="0" baseline="0" dirty="0" smtClean="0">
                          <a:latin typeface="TH Niramit AS" pitchFamily="2" charset="-34"/>
                          <a:cs typeface="TH Niramit AS" pitchFamily="2" charset="-34"/>
                        </a:rPr>
                        <a:t>เจ้าหน้าที่ธุรการ</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txBody>
                  <a:tcPr/>
                </a:tc>
                <a:tc>
                  <a:txBody>
                    <a:bodyPr/>
                    <a:lstStyle/>
                    <a:p>
                      <a:pPr algn="ctr"/>
                      <a:r>
                        <a:rPr lang="th-TH" sz="1400" dirty="0" smtClean="0">
                          <a:latin typeface="TH Niramit AS" pitchFamily="2" charset="-34"/>
                          <a:cs typeface="TH Niramit AS" pitchFamily="2" charset="-34"/>
                        </a:rPr>
                        <a:t>ญ</a:t>
                      </a:r>
                    </a:p>
                  </a:txBody>
                  <a:tcPr/>
                </a:tc>
                <a:tc>
                  <a:txBody>
                    <a:bodyPr/>
                    <a:lstStyle/>
                    <a:p>
                      <a:pPr algn="ctr"/>
                      <a:r>
                        <a:rPr lang="th-TH" sz="1400" dirty="0" smtClean="0">
                          <a:latin typeface="TH Niramit AS" pitchFamily="2" charset="-34"/>
                          <a:cs typeface="TH Niramit AS" pitchFamily="2" charset="-34"/>
                        </a:rPr>
                        <a:t>20-30 ปี</a:t>
                      </a:r>
                      <a:endParaRPr lang="th-TH" sz="1400" dirty="0">
                        <a:latin typeface="TH Niramit AS" pitchFamily="2" charset="-34"/>
                        <a:cs typeface="TH Niramit AS" pitchFamily="2" charset="-34"/>
                      </a:endParaRPr>
                    </a:p>
                  </a:txBody>
                  <a:tcPr/>
                </a:tc>
                <a:tc>
                  <a:txBody>
                    <a:bodyPr/>
                    <a:lstStyle/>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 ขึ้นไป</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dirty="0" smtClean="0">
                          <a:latin typeface="TH Niramit AS" pitchFamily="2" charset="-34"/>
                          <a:cs typeface="TH Niramit AS" pitchFamily="2" charset="-34"/>
                        </a:rPr>
                        <a:t>10</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a:t>
                      </a:r>
                    </a:p>
                  </a:txBody>
                  <a:tcPr/>
                </a:tc>
                <a:tc>
                  <a:txBody>
                    <a:bodyPr/>
                    <a:lstStyle/>
                    <a:p>
                      <a:endParaRPr lang="th-TH" sz="1400" dirty="0" smtClean="0">
                        <a:latin typeface="TH Niramit AS" pitchFamily="2" charset="-34"/>
                        <a:cs typeface="TH Niramit AS" pitchFamily="2" charset="-34"/>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รูปภาพ 10" descr="pink2 copy.jpg"/>
          <p:cNvPicPr>
            <a:picLocks noChangeAspect="1"/>
          </p:cNvPicPr>
          <p:nvPr/>
        </p:nvPicPr>
        <p:blipFill>
          <a:blip r:embed="rId2">
            <a:duotone>
              <a:schemeClr val="accent2">
                <a:shade val="45000"/>
                <a:satMod val="135000"/>
              </a:schemeClr>
              <a:prstClr val="white"/>
            </a:duotone>
          </a:blip>
          <a:srcRect b="5946"/>
          <a:stretch>
            <a:fillRect/>
          </a:stretch>
        </p:blipFill>
        <p:spPr>
          <a:xfrm>
            <a:off x="0" y="-1"/>
            <a:ext cx="6858000" cy="9144001"/>
          </a:xfrm>
          <a:prstGeom prst="rect">
            <a:avLst/>
          </a:prstGeom>
        </p:spPr>
      </p:pic>
      <p:sp>
        <p:nvSpPr>
          <p:cNvPr id="2" name="สี่เหลี่ยมมุมมน 1"/>
          <p:cNvSpPr/>
          <p:nvPr/>
        </p:nvSpPr>
        <p:spPr>
          <a:xfrm>
            <a:off x="214290" y="142844"/>
            <a:ext cx="6429420" cy="8572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 name="TextBox 2"/>
          <p:cNvSpPr txBox="1"/>
          <p:nvPr/>
        </p:nvSpPr>
        <p:spPr>
          <a:xfrm>
            <a:off x="285728" y="357158"/>
            <a:ext cx="6286544" cy="461665"/>
          </a:xfrm>
          <a:prstGeom prst="rect">
            <a:avLst/>
          </a:prstGeom>
          <a:noFill/>
        </p:spPr>
        <p:txBody>
          <a:bodyPr wrap="square" rtlCol="0">
            <a:spAutoFit/>
          </a:bodyPr>
          <a:lstStyle/>
          <a:p>
            <a:pPr algn="ctr"/>
            <a:r>
              <a:rPr lang="th-TH" sz="2400" b="1" dirty="0" smtClean="0">
                <a:latin typeface="TH Krub" pitchFamily="2" charset="-34"/>
                <a:cs typeface="TH Krub" pitchFamily="2" charset="-34"/>
              </a:rPr>
              <a:t>ตำแหน่งงานว่างจังหวัดสมุทรสาคร ประจำเดือนกรกฎาคม 2565</a:t>
            </a:r>
            <a:endParaRPr lang="th-TH" sz="2400" b="1" dirty="0">
              <a:latin typeface="TH Krub" pitchFamily="2" charset="-34"/>
              <a:cs typeface="TH Krub" pitchFamily="2" charset="-34"/>
            </a:endParaRPr>
          </a:p>
        </p:txBody>
      </p:sp>
      <p:sp>
        <p:nvSpPr>
          <p:cNvPr id="4" name="TextBox 3"/>
          <p:cNvSpPr txBox="1"/>
          <p:nvPr/>
        </p:nvSpPr>
        <p:spPr>
          <a:xfrm>
            <a:off x="214290" y="1000100"/>
            <a:ext cx="6500858" cy="400110"/>
          </a:xfrm>
          <a:prstGeom prst="rect">
            <a:avLst/>
          </a:prstGeom>
          <a:noFill/>
        </p:spPr>
        <p:txBody>
          <a:bodyPr wrap="square" rtlCol="0">
            <a:spAutoFit/>
          </a:bodyPr>
          <a:lstStyle/>
          <a:p>
            <a:r>
              <a:rPr lang="th-TH" sz="2000" dirty="0" smtClean="0">
                <a:latin typeface="TH Krub" pitchFamily="2" charset="-34"/>
                <a:cs typeface="TH Krub" pitchFamily="2" charset="-34"/>
              </a:rPr>
              <a:t>สมัครงาน / แจ้งตำแหน่งงานว่าง ติดต่อฝ่ายส่งเสริมการมีงานทำ โทร. 034-836223-5 </a:t>
            </a:r>
            <a:endParaRPr lang="th-TH" sz="2000" dirty="0">
              <a:latin typeface="TH Krub" pitchFamily="2" charset="-34"/>
              <a:cs typeface="TH Krub" pitchFamily="2" charset="-34"/>
            </a:endParaRPr>
          </a:p>
        </p:txBody>
      </p:sp>
      <p:cxnSp>
        <p:nvCxnSpPr>
          <p:cNvPr id="5" name="ตัวเชื่อมต่อตรง 4"/>
          <p:cNvCxnSpPr/>
          <p:nvPr/>
        </p:nvCxnSpPr>
        <p:spPr>
          <a:xfrm>
            <a:off x="714356" y="1357290"/>
            <a:ext cx="5429264" cy="1588"/>
          </a:xfrm>
          <a:prstGeom prst="line">
            <a:avLst/>
          </a:prstGeom>
          <a:ln>
            <a:solidFill>
              <a:schemeClr val="bg2">
                <a:lumMod val="1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8417510"/>
            <a:ext cx="714356" cy="707886"/>
          </a:xfrm>
          <a:prstGeom prst="rect">
            <a:avLst/>
          </a:prstGeom>
          <a:noFill/>
        </p:spPr>
        <p:txBody>
          <a:bodyPr wrap="square" rtlCol="0">
            <a:spAutoFit/>
          </a:bodyPr>
          <a:lstStyle/>
          <a:p>
            <a:pPr algn="ctr"/>
            <a:r>
              <a:rPr lang="en-US" sz="4000" b="1" dirty="0" smtClean="0">
                <a:solidFill>
                  <a:srgbClr val="FF0066"/>
                </a:solidFill>
                <a:latin typeface="JS Tina" pitchFamily="50" charset="0"/>
                <a:cs typeface="JS Tina" pitchFamily="50" charset="0"/>
              </a:rPr>
              <a:t>9</a:t>
            </a:r>
            <a:endParaRPr lang="th-TH" sz="4000" b="1" dirty="0">
              <a:solidFill>
                <a:srgbClr val="FF0066"/>
              </a:solidFill>
              <a:latin typeface="JS Tina" pitchFamily="50" charset="0"/>
              <a:cs typeface="JS Tina" pitchFamily="50" charset="0"/>
            </a:endParaRPr>
          </a:p>
        </p:txBody>
      </p:sp>
      <p:cxnSp>
        <p:nvCxnSpPr>
          <p:cNvPr id="8" name="ตัวเชื่อมต่อตรง 7"/>
          <p:cNvCxnSpPr/>
          <p:nvPr/>
        </p:nvCxnSpPr>
        <p:spPr>
          <a:xfrm>
            <a:off x="785794" y="8774700"/>
            <a:ext cx="4714908" cy="1588"/>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7232" y="8405368"/>
            <a:ext cx="4071966"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วารสารสำนักงานจัดหางานจังหวัดสมุทรสาคร</a:t>
            </a:r>
            <a:endParaRPr lang="th-TH" sz="1800" dirty="0">
              <a:solidFill>
                <a:srgbClr val="FF0066"/>
              </a:solidFill>
              <a:latin typeface="JS Junkaew" pitchFamily="50" charset="0"/>
              <a:cs typeface="JS Junkaew" pitchFamily="50" charset="0"/>
            </a:endParaRPr>
          </a:p>
        </p:txBody>
      </p:sp>
      <p:sp>
        <p:nvSpPr>
          <p:cNvPr id="10" name="TextBox 9"/>
          <p:cNvSpPr txBox="1"/>
          <p:nvPr/>
        </p:nvSpPr>
        <p:spPr>
          <a:xfrm>
            <a:off x="857232" y="8774700"/>
            <a:ext cx="3214710" cy="369332"/>
          </a:xfrm>
          <a:prstGeom prst="rect">
            <a:avLst/>
          </a:prstGeom>
          <a:noFill/>
        </p:spPr>
        <p:txBody>
          <a:bodyPr wrap="square" rtlCol="0">
            <a:spAutoFit/>
          </a:bodyPr>
          <a:lstStyle/>
          <a:p>
            <a:r>
              <a:rPr lang="th-TH" sz="1800" dirty="0" smtClean="0">
                <a:solidFill>
                  <a:srgbClr val="FF0066"/>
                </a:solidFill>
                <a:latin typeface="JS Junkaew" pitchFamily="50" charset="0"/>
                <a:cs typeface="JS Junkaew" pitchFamily="50" charset="0"/>
              </a:rPr>
              <a:t>กรมการจัดหางาน</a:t>
            </a:r>
            <a:endParaRPr lang="th-TH" sz="1800" dirty="0">
              <a:solidFill>
                <a:srgbClr val="FF0066"/>
              </a:solidFill>
              <a:latin typeface="JS Junkaew" pitchFamily="50" charset="0"/>
              <a:cs typeface="JS Junkaew" pitchFamily="50" charset="0"/>
            </a:endParaRPr>
          </a:p>
        </p:txBody>
      </p:sp>
      <p:graphicFrame>
        <p:nvGraphicFramePr>
          <p:cNvPr id="12" name="ตาราง 11"/>
          <p:cNvGraphicFramePr>
            <a:graphicFrameLocks noGrp="1"/>
          </p:cNvGraphicFramePr>
          <p:nvPr/>
        </p:nvGraphicFramePr>
        <p:xfrm>
          <a:off x="142852" y="1571604"/>
          <a:ext cx="6572273" cy="5974080"/>
        </p:xfrm>
        <a:graphic>
          <a:graphicData uri="http://schemas.openxmlformats.org/drawingml/2006/table">
            <a:tbl>
              <a:tblPr firstRow="1" bandRow="1">
                <a:tableStyleId>{5940675A-B579-460E-94D1-54222C63F5DA}</a:tableStyleId>
              </a:tblPr>
              <a:tblGrid>
                <a:gridCol w="1285884"/>
                <a:gridCol w="642942"/>
                <a:gridCol w="500066"/>
                <a:gridCol w="714380"/>
                <a:gridCol w="928694"/>
                <a:gridCol w="1000132"/>
                <a:gridCol w="1500175"/>
              </a:tblGrid>
              <a:tr h="325691">
                <a:tc>
                  <a:txBody>
                    <a:bodyPr/>
                    <a:lstStyle/>
                    <a:p>
                      <a:pPr algn="ctr"/>
                      <a:r>
                        <a:rPr lang="th-TH" sz="1600" dirty="0" smtClean="0">
                          <a:latin typeface="TH Niramit AS" pitchFamily="2" charset="-34"/>
                          <a:cs typeface="TH Niramit AS" pitchFamily="2" charset="-34"/>
                        </a:rPr>
                        <a:t>ตำแหน่ง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จำนวน</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เพศ</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อายุ</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500" dirty="0" smtClean="0">
                          <a:latin typeface="TH Niramit AS" pitchFamily="2" charset="-34"/>
                          <a:cs typeface="TH Niramit AS" pitchFamily="2" charset="-34"/>
                        </a:rPr>
                        <a:t>วุฒิการศึกษา</a:t>
                      </a:r>
                      <a:endParaRPr lang="th-TH" sz="15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ค่าจ้าง</a:t>
                      </a:r>
                      <a:endParaRPr lang="th-TH" sz="1600" dirty="0">
                        <a:latin typeface="TH Niramit AS" pitchFamily="2" charset="-34"/>
                        <a:cs typeface="TH Niramit AS" pitchFamily="2" charset="-34"/>
                      </a:endParaRPr>
                    </a:p>
                  </a:txBody>
                  <a:tcPr>
                    <a:solidFill>
                      <a:srgbClr val="FFC000"/>
                    </a:solidFill>
                  </a:tcPr>
                </a:tc>
                <a:tc>
                  <a:txBody>
                    <a:bodyPr/>
                    <a:lstStyle/>
                    <a:p>
                      <a:pPr algn="ctr"/>
                      <a:r>
                        <a:rPr lang="th-TH" sz="1600" dirty="0" smtClean="0">
                          <a:latin typeface="TH Niramit AS" pitchFamily="2" charset="-34"/>
                          <a:cs typeface="TH Niramit AS" pitchFamily="2" charset="-34"/>
                        </a:rPr>
                        <a:t>สวัสดิการ</a:t>
                      </a:r>
                      <a:endParaRPr lang="th-TH" sz="1600" dirty="0">
                        <a:latin typeface="TH Niramit AS" pitchFamily="2" charset="-34"/>
                        <a:cs typeface="TH Niramit AS" pitchFamily="2" charset="-34"/>
                      </a:endParaRPr>
                    </a:p>
                  </a:txBody>
                  <a:tcPr>
                    <a:solidFill>
                      <a:srgbClr val="FFC000"/>
                    </a:solidFill>
                  </a:tcPr>
                </a:tc>
              </a:tr>
              <a:tr h="296083">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ดี.</a:t>
                      </a:r>
                      <a:r>
                        <a:rPr lang="th-TH" sz="1400" dirty="0" err="1" smtClean="0">
                          <a:latin typeface="TH Niramit AS" pitchFamily="2" charset="-34"/>
                          <a:cs typeface="TH Niramit AS" pitchFamily="2" charset="-34"/>
                        </a:rPr>
                        <a:t>เอส.</a:t>
                      </a:r>
                      <a:r>
                        <a:rPr lang="th-TH" sz="1400" dirty="0" smtClean="0">
                          <a:latin typeface="TH Niramit AS" pitchFamily="2" charset="-34"/>
                          <a:cs typeface="TH Niramit AS" pitchFamily="2" charset="-34"/>
                        </a:rPr>
                        <a:t>ดี.เอ็นจิ</a:t>
                      </a:r>
                      <a:r>
                        <a:rPr lang="th-TH" sz="1400" dirty="0" err="1" smtClean="0">
                          <a:latin typeface="TH Niramit AS" pitchFamily="2" charset="-34"/>
                          <a:cs typeface="TH Niramit AS" pitchFamily="2" charset="-34"/>
                        </a:rPr>
                        <a:t>เนียริ่ง</a:t>
                      </a:r>
                      <a:r>
                        <a:rPr lang="th-TH" sz="1400" dirty="0" smtClean="0">
                          <a:latin typeface="TH Niramit AS" pitchFamily="2" charset="-34"/>
                          <a:cs typeface="TH Niramit AS" pitchFamily="2" charset="-34"/>
                        </a:rPr>
                        <a:t> 1999 /8/ ม.1 ถ.พันธุวงศ์</a:t>
                      </a:r>
                      <a:r>
                        <a:rPr lang="th-TH" sz="1400" baseline="0" dirty="0" smtClean="0">
                          <a:latin typeface="TH Niramit AS" pitchFamily="2" charset="-34"/>
                          <a:cs typeface="TH Niramit AS" pitchFamily="2" charset="-34"/>
                        </a:rPr>
                        <a:t> ต.บ้านเกาะ อ.เมือง จ.สมุทรสาคร โทร.093-1138485</a:t>
                      </a:r>
                      <a:endParaRPr lang="th-TH" sz="1400" dirty="0" smtClean="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r>
              <a:tr h="917856">
                <a:tc>
                  <a:txBody>
                    <a:bodyPr/>
                    <a:lstStyle/>
                    <a:p>
                      <a:r>
                        <a:rPr lang="th-TH" sz="1400" dirty="0" smtClean="0">
                          <a:latin typeface="TH Niramit AS" pitchFamily="2" charset="-34"/>
                          <a:cs typeface="TH Niramit AS" pitchFamily="2" charset="-34"/>
                        </a:rPr>
                        <a:t>หัวหน้าฝ่ายบัญชี</a:t>
                      </a:r>
                    </a:p>
                    <a:p>
                      <a:r>
                        <a:rPr lang="th-TH" sz="1400" dirty="0" smtClean="0">
                          <a:latin typeface="TH Niramit AS" pitchFamily="2" charset="-34"/>
                          <a:cs typeface="TH Niramit AS" pitchFamily="2" charset="-34"/>
                        </a:rPr>
                        <a:t>เจ้าหน้าที่บัญชี</a:t>
                      </a:r>
                    </a:p>
                    <a:p>
                      <a:r>
                        <a:rPr lang="th-TH" sz="1400" dirty="0" smtClean="0">
                          <a:latin typeface="TH Niramit AS" pitchFamily="2" charset="-34"/>
                          <a:cs typeface="TH Niramit AS" pitchFamily="2" charset="-34"/>
                        </a:rPr>
                        <a:t>เจ้าหน้าที่เช็คสินค้า</a:t>
                      </a:r>
                    </a:p>
                    <a:p>
                      <a:r>
                        <a:rPr lang="th-TH" sz="1400" dirty="0" smtClean="0">
                          <a:latin typeface="TH Niramit AS" pitchFamily="2" charset="-34"/>
                          <a:cs typeface="TH Niramit AS" pitchFamily="2" charset="-34"/>
                        </a:rPr>
                        <a:t>เจ้าหน้าที่ตรวจสอบคุณภาพปลา</a:t>
                      </a:r>
                    </a:p>
                    <a:p>
                      <a:r>
                        <a:rPr lang="th-TH" sz="1400" dirty="0" smtClean="0">
                          <a:latin typeface="TH Niramit AS" pitchFamily="2" charset="-34"/>
                          <a:cs typeface="TH Niramit AS" pitchFamily="2" charset="-34"/>
                        </a:rPr>
                        <a:t>ช่างซ่อมบำรุง</a:t>
                      </a:r>
                      <a:endParaRPr lang="en-US" sz="1400" dirty="0" smtClean="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r>
                        <a:rPr lang="th-TH" sz="1400" dirty="0" smtClean="0">
                          <a:latin typeface="TH Niramit AS" pitchFamily="2" charset="-34"/>
                          <a:cs typeface="TH Niramit AS" pitchFamily="2" charset="-34"/>
                        </a:rPr>
                        <a:t>1</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1</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ช/ญ</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400" spc="-100" baseline="0" dirty="0" smtClean="0">
                          <a:latin typeface="TH Niramit AS" pitchFamily="2" charset="-34"/>
                          <a:cs typeface="TH Niramit AS" pitchFamily="2" charset="-34"/>
                        </a:rPr>
                        <a:t>ไม่เกิน 48 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100" baseline="0" dirty="0" smtClean="0">
                          <a:latin typeface="TH Niramit AS" pitchFamily="2" charset="-34"/>
                          <a:cs typeface="TH Niramit AS" pitchFamily="2" charset="-34"/>
                        </a:rPr>
                        <a:t>24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100" baseline="0" dirty="0" smtClean="0">
                          <a:latin typeface="TH Niramit AS" pitchFamily="2" charset="-34"/>
                          <a:cs typeface="TH Niramit AS" pitchFamily="2" charset="-34"/>
                        </a:rPr>
                        <a:t>18 ปีขึ้นไป</a:t>
                      </a: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100" baseline="0" dirty="0" smtClean="0">
                          <a:latin typeface="TH Niramit AS" pitchFamily="2" charset="-34"/>
                          <a:cs typeface="TH Niramit AS" pitchFamily="2" charset="-34"/>
                        </a:rPr>
                        <a:t>18 ปีขึ้นไป</a:t>
                      </a:r>
                    </a:p>
                    <a:p>
                      <a:pPr marL="0" marR="0" indent="0" algn="ctr" defTabSz="914400" rtl="0" eaLnBrk="1" fontAlgn="auto" latinLnBrk="0" hangingPunct="1">
                        <a:lnSpc>
                          <a:spcPct val="100000"/>
                        </a:lnSpc>
                        <a:spcBef>
                          <a:spcPts val="0"/>
                        </a:spcBef>
                        <a:spcAft>
                          <a:spcPts val="0"/>
                        </a:spcAft>
                        <a:buClrTx/>
                        <a:buSzTx/>
                        <a:buFontTx/>
                        <a:buNone/>
                        <a:tabLst/>
                        <a:defRPr/>
                      </a:pPr>
                      <a:endParaRPr lang="th-TH" sz="1400" spc="-100" baseline="0" dirty="0" smtClean="0">
                        <a:latin typeface="TH Niramit AS" pitchFamily="2" charset="-34"/>
                        <a:cs typeface="TH Niramit AS" pitchFamily="2" charset="-34"/>
                      </a:endParaRPr>
                    </a:p>
                    <a:p>
                      <a:pPr marL="0" marR="0" indent="0" algn="ctr" defTabSz="914400" rtl="0" eaLnBrk="1" fontAlgn="auto" latinLnBrk="0" hangingPunct="1">
                        <a:lnSpc>
                          <a:spcPct val="100000"/>
                        </a:lnSpc>
                        <a:spcBef>
                          <a:spcPts val="0"/>
                        </a:spcBef>
                        <a:spcAft>
                          <a:spcPts val="0"/>
                        </a:spcAft>
                        <a:buClrTx/>
                        <a:buSzTx/>
                        <a:buFontTx/>
                        <a:buNone/>
                        <a:tabLst/>
                        <a:defRPr/>
                      </a:pPr>
                      <a:r>
                        <a:rPr lang="th-TH" sz="1400" spc="-100" baseline="0" dirty="0" smtClean="0">
                          <a:latin typeface="TH Niramit AS" pitchFamily="2" charset="-34"/>
                          <a:cs typeface="TH Niramit AS" pitchFamily="2" charset="-34"/>
                        </a:rPr>
                        <a:t>30 ปีขึ้นไป</a:t>
                      </a:r>
                    </a:p>
                  </a:txBody>
                  <a:tcPr/>
                </a:tc>
                <a:tc>
                  <a:txBody>
                    <a:bodyPr/>
                    <a:lstStyle/>
                    <a:p>
                      <a:pPr algn="ctr"/>
                      <a:r>
                        <a:rPr lang="th-TH" sz="1400" dirty="0" smtClean="0">
                          <a:latin typeface="TH Niramit AS" pitchFamily="2" charset="-34"/>
                          <a:cs typeface="TH Niramit AS" pitchFamily="2" charset="-34"/>
                        </a:rPr>
                        <a:t>ป.ตรี</a:t>
                      </a:r>
                    </a:p>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-ป.ตรี</a:t>
                      </a:r>
                    </a:p>
                    <a:p>
                      <a:pPr algn="ctr"/>
                      <a:r>
                        <a:rPr lang="th-TH" sz="1400" dirty="0" smtClean="0">
                          <a:latin typeface="TH Niramit AS" pitchFamily="2" charset="-34"/>
                          <a:cs typeface="TH Niramit AS" pitchFamily="2" charset="-34"/>
                        </a:rPr>
                        <a:t>ป.6</a:t>
                      </a:r>
                      <a:r>
                        <a:rPr lang="th-TH" sz="1400" baseline="0" dirty="0" smtClean="0">
                          <a:latin typeface="TH Niramit AS" pitchFamily="2" charset="-34"/>
                          <a:cs typeface="TH Niramit AS" pitchFamily="2" charset="-34"/>
                        </a:rPr>
                        <a:t> ขึ้นไป</a:t>
                      </a:r>
                    </a:p>
                    <a:p>
                      <a:pPr algn="ctr"/>
                      <a:r>
                        <a:rPr lang="th-TH" sz="1400" baseline="0" dirty="0" smtClean="0">
                          <a:latin typeface="TH Niramit AS" pitchFamily="2" charset="-34"/>
                          <a:cs typeface="TH Niramit AS" pitchFamily="2" charset="-34"/>
                        </a:rPr>
                        <a:t>ป.6 ขึ้นไป</a:t>
                      </a:r>
                    </a:p>
                    <a:p>
                      <a:pPr algn="ctr"/>
                      <a:endParaRPr lang="th-TH" sz="1400" baseline="0" dirty="0" smtClean="0">
                        <a:latin typeface="TH Niramit AS" pitchFamily="2" charset="-34"/>
                        <a:cs typeface="TH Niramit AS" pitchFamily="2" charset="-34"/>
                      </a:endParaRPr>
                    </a:p>
                    <a:p>
                      <a:pPr algn="ctr"/>
                      <a:r>
                        <a:rPr lang="th-TH" sz="1400" baseline="0" dirty="0" err="1" smtClean="0">
                          <a:latin typeface="TH Niramit AS" pitchFamily="2" charset="-34"/>
                          <a:cs typeface="TH Niramit AS" pitchFamily="2" charset="-34"/>
                        </a:rPr>
                        <a:t>ปวช.</a:t>
                      </a:r>
                      <a:r>
                        <a:rPr lang="th-TH" sz="1400" baseline="0" dirty="0" smtClean="0">
                          <a:latin typeface="TH Niramit AS" pitchFamily="2" charset="-34"/>
                          <a:cs typeface="TH Niramit AS" pitchFamily="2" charset="-34"/>
                        </a:rPr>
                        <a:t>-</a:t>
                      </a:r>
                      <a:r>
                        <a:rPr lang="th-TH" sz="1400" baseline="0" dirty="0" err="1" smtClean="0">
                          <a:latin typeface="TH Niramit AS" pitchFamily="2" charset="-34"/>
                          <a:cs typeface="TH Niramit AS" pitchFamily="2" charset="-34"/>
                        </a:rPr>
                        <a:t>ปวส.</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25</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331 บาท/วัน</a:t>
                      </a:r>
                    </a:p>
                    <a:p>
                      <a:pPr algn="ctr"/>
                      <a:r>
                        <a:rPr lang="th-TH" sz="1400" spc="0" baseline="0" dirty="0" smtClean="0">
                          <a:latin typeface="TH Niramit AS" pitchFamily="2" charset="-34"/>
                          <a:cs typeface="TH Niramit AS" pitchFamily="2" charset="-34"/>
                        </a:rPr>
                        <a:t>331 บาท/วัน</a:t>
                      </a:r>
                    </a:p>
                    <a:p>
                      <a:pPr algn="ctr"/>
                      <a:endParaRPr lang="th-TH" sz="1400" spc="0" baseline="0" dirty="0" smtClean="0">
                        <a:latin typeface="TH Niramit AS" pitchFamily="2" charset="-34"/>
                        <a:cs typeface="TH Niramit AS" pitchFamily="2" charset="-34"/>
                      </a:endParaRPr>
                    </a:p>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txBody>
                  <a:tcPr/>
                </a:tc>
                <a:tc>
                  <a:txBody>
                    <a:bodyPr/>
                    <a:lstStyle/>
                    <a:p>
                      <a:r>
                        <a:rPr lang="th-TH" sz="1400" dirty="0" smtClean="0"/>
                        <a:t>-ชุดยูนิฟอร์ม</a:t>
                      </a:r>
                    </a:p>
                    <a:p>
                      <a:r>
                        <a:rPr lang="th-TH" sz="1400" dirty="0" smtClean="0"/>
                        <a:t>-วันลาพักร้อน</a:t>
                      </a:r>
                    </a:p>
                    <a:p>
                      <a:r>
                        <a:rPr lang="th-TH" sz="1400" dirty="0" smtClean="0"/>
                        <a:t>-เบี้ยเลี้ยง</a:t>
                      </a:r>
                    </a:p>
                    <a:p>
                      <a:r>
                        <a:rPr lang="th-TH" sz="1400" dirty="0" smtClean="0"/>
                        <a:t>-ปรับค่าจ้าง</a:t>
                      </a:r>
                    </a:p>
                    <a:p>
                      <a:r>
                        <a:rPr lang="th-TH" sz="1400" dirty="0" smtClean="0"/>
                        <a:t>-โบนัส</a:t>
                      </a:r>
                      <a:endParaRPr lang="th-TH" sz="1400" dirty="0"/>
                    </a:p>
                  </a:txBody>
                  <a:tcPr/>
                </a:tc>
              </a:tr>
              <a:tr h="296083">
                <a:tc gridSpan="7">
                  <a:txBody>
                    <a:bodyPr/>
                    <a:lstStyle/>
                    <a:p>
                      <a:pPr algn="ctr"/>
                      <a:r>
                        <a:rPr lang="th-TH" sz="1400" dirty="0" err="1" smtClean="0">
                          <a:latin typeface="TH Niramit AS" pitchFamily="2" charset="-34"/>
                          <a:cs typeface="TH Niramit AS" pitchFamily="2" charset="-34"/>
                        </a:rPr>
                        <a:t>บจก.สุพรีม</a:t>
                      </a:r>
                      <a:r>
                        <a:rPr lang="th-TH" sz="1400" dirty="0" smtClean="0">
                          <a:latin typeface="TH Niramit AS" pitchFamily="2" charset="-34"/>
                          <a:cs typeface="TH Niramit AS" pitchFamily="2" charset="-34"/>
                        </a:rPr>
                        <a:t> </a:t>
                      </a:r>
                      <a:r>
                        <a:rPr lang="th-TH" sz="1400" dirty="0" err="1" smtClean="0">
                          <a:latin typeface="TH Niramit AS" pitchFamily="2" charset="-34"/>
                          <a:cs typeface="TH Niramit AS" pitchFamily="2" charset="-34"/>
                        </a:rPr>
                        <a:t>พรีซิชั่น</a:t>
                      </a:r>
                      <a:r>
                        <a:rPr lang="th-TH" sz="1400" dirty="0" smtClean="0">
                          <a:latin typeface="TH Niramit AS" pitchFamily="2" charset="-34"/>
                          <a:cs typeface="TH Niramit AS" pitchFamily="2" charset="-34"/>
                        </a:rPr>
                        <a:t> </a:t>
                      </a:r>
                      <a:r>
                        <a:rPr lang="th-TH" sz="1400" dirty="0" err="1" smtClean="0">
                          <a:latin typeface="TH Niramit AS" pitchFamily="2" charset="-34"/>
                          <a:cs typeface="TH Niramit AS" pitchFamily="2" charset="-34"/>
                        </a:rPr>
                        <a:t>แมนูแฟค</a:t>
                      </a:r>
                      <a:r>
                        <a:rPr lang="th-TH" sz="1400" dirty="0" smtClean="0">
                          <a:latin typeface="TH Niramit AS" pitchFamily="2" charset="-34"/>
                          <a:cs typeface="TH Niramit AS" pitchFamily="2" charset="-34"/>
                        </a:rPr>
                        <a:t>เจอ</a:t>
                      </a:r>
                      <a:r>
                        <a:rPr lang="th-TH" sz="1400" dirty="0" err="1" smtClean="0">
                          <a:latin typeface="TH Niramit AS" pitchFamily="2" charset="-34"/>
                          <a:cs typeface="TH Niramit AS" pitchFamily="2" charset="-34"/>
                        </a:rPr>
                        <a:t>ริ่ง</a:t>
                      </a:r>
                      <a:r>
                        <a:rPr lang="th-TH" sz="1400" dirty="0" smtClean="0">
                          <a:latin typeface="TH Niramit AS" pitchFamily="2" charset="-34"/>
                          <a:cs typeface="TH Niramit AS" pitchFamily="2" charset="-34"/>
                        </a:rPr>
                        <a:t> 228/49 ม.6 ถ.สุขาภิบาล2 ต.อ้อมน้อย อ.กระทุ่มแบน จ.สมุทรสาคร โทร.02-4313038</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710599">
                <a:tc>
                  <a:txBody>
                    <a:bodyPr/>
                    <a:lstStyle/>
                    <a:p>
                      <a:r>
                        <a:rPr lang="th-TH" sz="1400" spc="0" baseline="0" dirty="0" smtClean="0">
                          <a:latin typeface="TH Niramit AS" pitchFamily="2" charset="-34"/>
                          <a:cs typeface="TH Niramit AS" pitchFamily="2" charset="-34"/>
                        </a:rPr>
                        <a:t>พนักงานคุมเครื่อง </a:t>
                      </a:r>
                      <a:r>
                        <a:rPr lang="en-US" sz="1400" spc="0" baseline="0" dirty="0" smtClean="0">
                          <a:latin typeface="TH Niramit AS" pitchFamily="2" charset="-34"/>
                          <a:cs typeface="TH Niramit AS" pitchFamily="2" charset="-34"/>
                        </a:rPr>
                        <a:t>CNC</a:t>
                      </a:r>
                      <a:endParaRPr lang="th-TH" sz="1400" spc="0" baseline="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5</a:t>
                      </a:r>
                    </a:p>
                  </a:txBody>
                  <a:tcPr/>
                </a:tc>
                <a:tc>
                  <a:txBody>
                    <a:bodyPr/>
                    <a:lstStyle/>
                    <a:p>
                      <a:pPr algn="ctr"/>
                      <a:r>
                        <a:rPr lang="th-TH" sz="1400" dirty="0" smtClean="0">
                          <a:latin typeface="TH Niramit AS" pitchFamily="2" charset="-34"/>
                          <a:cs typeface="TH Niramit AS" pitchFamily="2" charset="-34"/>
                        </a:rPr>
                        <a:t>ช/ญ</a:t>
                      </a:r>
                    </a:p>
                  </a:txBody>
                  <a:tcPr/>
                </a:tc>
                <a:tc>
                  <a:txBody>
                    <a:bodyPr/>
                    <a:lstStyle/>
                    <a:p>
                      <a:pPr algn="ctr"/>
                      <a:r>
                        <a:rPr lang="th-TH" sz="1400" dirty="0" smtClean="0">
                          <a:latin typeface="TH Niramit AS" pitchFamily="2" charset="-34"/>
                          <a:cs typeface="TH Niramit AS" pitchFamily="2" charset="-34"/>
                        </a:rPr>
                        <a:t>18 ปีขึ้นไป</a:t>
                      </a:r>
                    </a:p>
                  </a:txBody>
                  <a:tcPr/>
                </a:tc>
                <a:tc>
                  <a:txBody>
                    <a:bodyPr/>
                    <a:lstStyle/>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 ขึ้นไป</a:t>
                      </a:r>
                    </a:p>
                  </a:txBody>
                  <a:tcPr/>
                </a:tc>
                <a:tc>
                  <a:txBody>
                    <a:bodyPr/>
                    <a:lstStyle/>
                    <a:p>
                      <a:pPr algn="ctr"/>
                      <a:r>
                        <a:rPr lang="th-TH" sz="1400" dirty="0" smtClean="0">
                          <a:latin typeface="TH Niramit AS" pitchFamily="2" charset="-34"/>
                          <a:cs typeface="TH Niramit AS" pitchFamily="2" charset="-34"/>
                        </a:rPr>
                        <a:t>11</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 บาท</a:t>
                      </a:r>
                      <a:endParaRPr lang="th-TH" sz="1400" dirty="0">
                        <a:latin typeface="TH Niramit AS" pitchFamily="2" charset="-34"/>
                        <a:cs typeface="TH Niramit AS" pitchFamily="2" charset="-34"/>
                      </a:endParaRPr>
                    </a:p>
                  </a:txBody>
                  <a:tcPr/>
                </a:tc>
                <a:tc>
                  <a:txBody>
                    <a:bodyPr/>
                    <a:lstStyle/>
                    <a:p>
                      <a:pPr algn="l"/>
                      <a:r>
                        <a:rPr lang="th-TH" sz="1400" dirty="0" smtClean="0">
                          <a:latin typeface="TH Niramit AS" pitchFamily="2" charset="-34"/>
                          <a:cs typeface="TH Niramit AS" pitchFamily="2" charset="-34"/>
                        </a:rPr>
                        <a:t>-ค่าอาหาร</a:t>
                      </a:r>
                    </a:p>
                    <a:p>
                      <a:pPr algn="l"/>
                      <a:r>
                        <a:rPr lang="th-TH" sz="1400" dirty="0" smtClean="0">
                          <a:latin typeface="TH Niramit AS" pitchFamily="2" charset="-34"/>
                          <a:cs typeface="TH Niramit AS" pitchFamily="2" charset="-34"/>
                        </a:rPr>
                        <a:t>-ค่ากะ</a:t>
                      </a:r>
                    </a:p>
                    <a:p>
                      <a:pPr algn="l"/>
                      <a:r>
                        <a:rPr lang="th-TH" sz="1400" dirty="0" smtClean="0">
                          <a:latin typeface="TH Niramit AS" pitchFamily="2" charset="-34"/>
                          <a:cs typeface="TH Niramit AS" pitchFamily="2" charset="-34"/>
                        </a:rPr>
                        <a:t>-เบี้ยขยัน</a:t>
                      </a:r>
                      <a:endParaRPr lang="th-TH" sz="1400" dirty="0">
                        <a:latin typeface="TH Niramit AS" pitchFamily="2" charset="-34"/>
                        <a:cs typeface="TH Niramit AS" pitchFamily="2" charset="-34"/>
                      </a:endParaRPr>
                    </a:p>
                  </a:txBody>
                  <a:tcPr/>
                </a:tc>
              </a:tr>
              <a:tr h="296083">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อุทิศ</a:t>
                      </a:r>
                      <a:r>
                        <a:rPr lang="th-TH" sz="1400" baseline="0" dirty="0" smtClean="0">
                          <a:latin typeface="TH Niramit AS" pitchFamily="2" charset="-34"/>
                          <a:cs typeface="TH Niramit AS" pitchFamily="2" charset="-34"/>
                        </a:rPr>
                        <a:t> เอ็น</a:t>
                      </a:r>
                      <a:r>
                        <a:rPr lang="th-TH" sz="1400" baseline="0" dirty="0" err="1" smtClean="0">
                          <a:latin typeface="TH Niramit AS" pitchFamily="2" charset="-34"/>
                          <a:cs typeface="TH Niramit AS" pitchFamily="2" charset="-34"/>
                        </a:rPr>
                        <a:t>เตอร์ไพร์ส</a:t>
                      </a:r>
                      <a:r>
                        <a:rPr lang="th-TH" sz="1400" baseline="0" dirty="0" smtClean="0">
                          <a:latin typeface="TH Niramit AS" pitchFamily="2" charset="-34"/>
                          <a:cs typeface="TH Niramit AS" pitchFamily="2" charset="-34"/>
                        </a:rPr>
                        <a:t> 51/12 ม.5 ถ.เอกชัย ต.โคกขาม อ.เมือง จ.สมุทรสาคร โทร.034-834268</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a:p>
                  </a:txBody>
                  <a:tcPr/>
                </a:tc>
              </a:tr>
              <a:tr h="1576422">
                <a:tc>
                  <a:txBody>
                    <a:bodyPr/>
                    <a:lstStyle/>
                    <a:p>
                      <a:r>
                        <a:rPr lang="th-TH" sz="1400" spc="0" baseline="0" dirty="0" smtClean="0">
                          <a:latin typeface="TH Niramit AS" pitchFamily="2" charset="-34"/>
                          <a:cs typeface="TH Niramit AS" pitchFamily="2" charset="-34"/>
                        </a:rPr>
                        <a:t>ช่างไฟฟ้า</a:t>
                      </a:r>
                    </a:p>
                    <a:p>
                      <a:r>
                        <a:rPr lang="th-TH" sz="1400" spc="0" baseline="0" dirty="0" smtClean="0">
                          <a:latin typeface="TH Niramit AS" pitchFamily="2" charset="-34"/>
                          <a:cs typeface="TH Niramit AS" pitchFamily="2" charset="-34"/>
                        </a:rPr>
                        <a:t>พนักงานคลังสินค้า</a:t>
                      </a:r>
                    </a:p>
                    <a:p>
                      <a:r>
                        <a:rPr lang="th-TH" sz="1400" spc="0" baseline="0" dirty="0" smtClean="0">
                          <a:latin typeface="TH Niramit AS" pitchFamily="2" charset="-34"/>
                          <a:cs typeface="TH Niramit AS" pitchFamily="2" charset="-34"/>
                        </a:rPr>
                        <a:t>พนักงานวิเคราะห์คุณภาพ</a:t>
                      </a:r>
                    </a:p>
                    <a:p>
                      <a:r>
                        <a:rPr lang="th-TH" sz="1400" spc="0" baseline="0" dirty="0" smtClean="0">
                          <a:latin typeface="TH Niramit AS" pitchFamily="2" charset="-34"/>
                          <a:cs typeface="TH Niramit AS" pitchFamily="2" charset="-34"/>
                        </a:rPr>
                        <a:t>พนักงานขับรถขนส่ง</a:t>
                      </a:r>
                    </a:p>
                    <a:p>
                      <a:r>
                        <a:rPr lang="th-TH" sz="1400" spc="0" baseline="0" dirty="0" smtClean="0">
                          <a:latin typeface="TH Niramit AS" pitchFamily="2" charset="-34"/>
                          <a:cs typeface="TH Niramit AS" pitchFamily="2" charset="-34"/>
                        </a:rPr>
                        <a:t>หัวหน้าแผนกควบคุมงานผลิต</a:t>
                      </a:r>
                    </a:p>
                  </a:txBody>
                  <a:tcPr/>
                </a:tc>
                <a:tc>
                  <a:txBody>
                    <a:bodyPr/>
                    <a:lstStyle/>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3</a:t>
                      </a:r>
                    </a:p>
                    <a:p>
                      <a:pPr algn="ctr"/>
                      <a:r>
                        <a:rPr lang="th-TH" sz="1400" dirty="0" smtClean="0">
                          <a:latin typeface="TH Niramit AS" pitchFamily="2" charset="-34"/>
                          <a:cs typeface="TH Niramit AS" pitchFamily="2" charset="-34"/>
                        </a:rPr>
                        <a:t>2</a:t>
                      </a:r>
                    </a:p>
                  </a:txBody>
                  <a:tcPr/>
                </a:tc>
                <a:tc>
                  <a:txBody>
                    <a:bodyPr/>
                    <a:lstStyle/>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ช</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a:t>
                      </a:r>
                    </a:p>
                  </a:txBody>
                  <a:tcPr/>
                </a:tc>
                <a:tc>
                  <a:txBody>
                    <a:bodyPr/>
                    <a:lstStyle/>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18 ปีขึ้นไป</a:t>
                      </a:r>
                    </a:p>
                    <a:p>
                      <a:pPr algn="ctr"/>
                      <a:r>
                        <a:rPr lang="th-TH" sz="1400" dirty="0" smtClean="0">
                          <a:latin typeface="TH Niramit AS" pitchFamily="2" charset="-34"/>
                          <a:cs typeface="TH Niramit AS" pitchFamily="2" charset="-34"/>
                        </a:rPr>
                        <a:t>18 ปีขึ้นไป</a:t>
                      </a:r>
                    </a:p>
                    <a:p>
                      <a:pPr algn="ctr"/>
                      <a:endParaRPr lang="th-TH" sz="1400" dirty="0" smtClean="0">
                        <a:latin typeface="TH Niramit AS" pitchFamily="2" charset="-34"/>
                        <a:cs typeface="TH Niramit AS" pitchFamily="2" charset="-34"/>
                      </a:endParaRPr>
                    </a:p>
                    <a:p>
                      <a:pPr algn="ctr"/>
                      <a:r>
                        <a:rPr lang="th-TH" sz="1400" dirty="0" smtClean="0">
                          <a:latin typeface="TH Niramit AS" pitchFamily="2" charset="-34"/>
                          <a:cs typeface="TH Niramit AS" pitchFamily="2" charset="-34"/>
                        </a:rPr>
                        <a:t>25 ปีขึ้นไป</a:t>
                      </a:r>
                    </a:p>
                    <a:p>
                      <a:pPr algn="ctr"/>
                      <a:r>
                        <a:rPr lang="th-TH" sz="1400" dirty="0" smtClean="0">
                          <a:latin typeface="TH Niramit AS" pitchFamily="2" charset="-34"/>
                          <a:cs typeface="TH Niramit AS" pitchFamily="2" charset="-34"/>
                        </a:rPr>
                        <a:t>25 ปีขึ้นไป</a:t>
                      </a:r>
                    </a:p>
                  </a:txBody>
                  <a:tcPr/>
                </a:tc>
                <a:tc>
                  <a:txBody>
                    <a:bodyPr/>
                    <a:lstStyle/>
                    <a:p>
                      <a:pPr algn="ctr"/>
                      <a:r>
                        <a:rPr lang="th-TH" sz="1400" dirty="0" err="1" smtClean="0">
                          <a:latin typeface="TH Niramit AS" pitchFamily="2" charset="-34"/>
                          <a:cs typeface="TH Niramit AS" pitchFamily="2" charset="-34"/>
                        </a:rPr>
                        <a:t>ปวช.</a:t>
                      </a:r>
                      <a:r>
                        <a:rPr lang="th-TH" sz="1400" dirty="0" smtClean="0">
                          <a:latin typeface="TH Niramit AS" pitchFamily="2" charset="-34"/>
                          <a:cs typeface="TH Niramit AS" pitchFamily="2" charset="-34"/>
                        </a:rPr>
                        <a:t> ขึ้นไป</a:t>
                      </a:r>
                    </a:p>
                    <a:p>
                      <a:pPr algn="ctr"/>
                      <a:r>
                        <a:rPr lang="th-TH" sz="1400" dirty="0" smtClean="0">
                          <a:latin typeface="TH Niramit AS" pitchFamily="2" charset="-34"/>
                          <a:cs typeface="TH Niramit AS" pitchFamily="2" charset="-34"/>
                        </a:rPr>
                        <a:t>ม.3-ม.6</a:t>
                      </a:r>
                    </a:p>
                    <a:p>
                      <a:pPr algn="ctr"/>
                      <a:r>
                        <a:rPr lang="th-TH" sz="1400" dirty="0" smtClean="0">
                          <a:latin typeface="TH Niramit AS" pitchFamily="2" charset="-34"/>
                          <a:cs typeface="TH Niramit AS" pitchFamily="2" charset="-34"/>
                        </a:rPr>
                        <a:t>ม.6</a:t>
                      </a:r>
                      <a:r>
                        <a:rPr lang="th-TH" sz="1400" baseline="0" dirty="0" smtClean="0">
                          <a:latin typeface="TH Niramit AS" pitchFamily="2" charset="-34"/>
                          <a:cs typeface="TH Niramit AS" pitchFamily="2" charset="-34"/>
                        </a:rPr>
                        <a:t> ขึ้นไป</a:t>
                      </a:r>
                    </a:p>
                    <a:p>
                      <a:pPr algn="ctr"/>
                      <a:endParaRPr lang="th-TH" sz="1400" baseline="0" dirty="0" smtClean="0">
                        <a:latin typeface="TH Niramit AS" pitchFamily="2" charset="-34"/>
                        <a:cs typeface="TH Niramit AS" pitchFamily="2" charset="-34"/>
                      </a:endParaRPr>
                    </a:p>
                    <a:p>
                      <a:pPr algn="ctr"/>
                      <a:r>
                        <a:rPr lang="th-TH" sz="1400" baseline="0" dirty="0" smtClean="0">
                          <a:latin typeface="TH Niramit AS" pitchFamily="2" charset="-34"/>
                          <a:cs typeface="TH Niramit AS" pitchFamily="2" charset="-34"/>
                        </a:rPr>
                        <a:t>ป.6 ขึ้นไป</a:t>
                      </a:r>
                    </a:p>
                    <a:p>
                      <a:pPr algn="ctr"/>
                      <a:r>
                        <a:rPr lang="th-TH" sz="1400" baseline="0" dirty="0" smtClean="0">
                          <a:latin typeface="TH Niramit AS" pitchFamily="2" charset="-34"/>
                          <a:cs typeface="TH Niramit AS" pitchFamily="2" charset="-34"/>
                        </a:rPr>
                        <a:t>ป.ตรี</a:t>
                      </a:r>
                      <a:endParaRPr lang="th-TH" sz="1400" dirty="0" smtClean="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11</a:t>
                      </a:r>
                      <a:r>
                        <a:rPr lang="en-US" sz="1400" dirty="0" smtClean="0">
                          <a:latin typeface="TH Niramit AS" pitchFamily="2" charset="-34"/>
                          <a:cs typeface="TH Niramit AS" pitchFamily="2" charset="-34"/>
                        </a:rPr>
                        <a:t>,</a:t>
                      </a:r>
                      <a:r>
                        <a:rPr lang="th-TH" sz="1400" dirty="0" smtClean="0">
                          <a:latin typeface="TH Niramit AS" pitchFamily="2" charset="-34"/>
                          <a:cs typeface="TH Niramit AS" pitchFamily="2" charset="-34"/>
                        </a:rPr>
                        <a:t>000</a:t>
                      </a:r>
                      <a:r>
                        <a:rPr lang="th-TH" sz="1400" baseline="0" dirty="0" smtClean="0">
                          <a:latin typeface="TH Niramit AS" pitchFamily="2" charset="-34"/>
                          <a:cs typeface="TH Niramit AS" pitchFamily="2" charset="-34"/>
                        </a:rPr>
                        <a:t> บาท</a:t>
                      </a:r>
                    </a:p>
                    <a:p>
                      <a:pPr algn="ctr"/>
                      <a:r>
                        <a:rPr lang="th-TH" sz="1400" baseline="0" dirty="0" smtClean="0">
                          <a:latin typeface="TH Niramit AS" pitchFamily="2" charset="-34"/>
                          <a:cs typeface="TH Niramit AS" pitchFamily="2" charset="-34"/>
                        </a:rPr>
                        <a:t>387 บาท/วัน</a:t>
                      </a:r>
                    </a:p>
                    <a:p>
                      <a:pPr algn="ctr"/>
                      <a:r>
                        <a:rPr lang="th-TH" sz="1400" baseline="0" dirty="0" smtClean="0">
                          <a:latin typeface="TH Niramit AS" pitchFamily="2" charset="-34"/>
                          <a:cs typeface="TH Niramit AS" pitchFamily="2" charset="-34"/>
                        </a:rPr>
                        <a:t>366 บาท/วัน</a:t>
                      </a:r>
                    </a:p>
                    <a:p>
                      <a:pPr algn="ctr"/>
                      <a:endParaRPr lang="th-TH" sz="1400" baseline="0" dirty="0" smtClean="0">
                        <a:latin typeface="TH Niramit AS" pitchFamily="2" charset="-34"/>
                        <a:cs typeface="TH Niramit AS" pitchFamily="2" charset="-34"/>
                      </a:endParaRPr>
                    </a:p>
                    <a:p>
                      <a:pPr algn="ctr"/>
                      <a:r>
                        <a:rPr lang="th-TH" sz="1400" baseline="0" dirty="0" smtClean="0">
                          <a:latin typeface="TH Niramit AS" pitchFamily="2" charset="-34"/>
                          <a:cs typeface="TH Niramit AS" pitchFamily="2" charset="-34"/>
                        </a:rPr>
                        <a:t>435 บาท/วัน</a:t>
                      </a:r>
                    </a:p>
                    <a:p>
                      <a:pPr algn="ctr"/>
                      <a:r>
                        <a:rPr lang="th-TH" sz="1400" baseline="0" dirty="0" smtClean="0">
                          <a:latin typeface="TH Niramit AS" pitchFamily="2" charset="-34"/>
                          <a:cs typeface="TH Niramit AS" pitchFamily="2" charset="-34"/>
                        </a:rPr>
                        <a:t>15</a:t>
                      </a:r>
                      <a:r>
                        <a:rPr lang="en-US" sz="1400" baseline="0" dirty="0" smtClean="0">
                          <a:latin typeface="TH Niramit AS" pitchFamily="2" charset="-34"/>
                          <a:cs typeface="TH Niramit AS" pitchFamily="2" charset="-34"/>
                        </a:rPr>
                        <a:t>,</a:t>
                      </a:r>
                      <a:r>
                        <a:rPr lang="th-TH" sz="1400" baseline="0" dirty="0" smtClean="0">
                          <a:latin typeface="TH Niramit AS" pitchFamily="2" charset="-34"/>
                          <a:cs typeface="TH Niramit AS" pitchFamily="2" charset="-34"/>
                        </a:rPr>
                        <a:t>000 บาท</a:t>
                      </a:r>
                      <a:endParaRPr lang="th-TH" sz="1400" dirty="0" smtClean="0">
                        <a:latin typeface="TH Niramit AS" pitchFamily="2" charset="-34"/>
                        <a:cs typeface="TH Niramit AS" pitchFamily="2" charset="-34"/>
                      </a:endParaRPr>
                    </a:p>
                  </a:txBody>
                  <a:tcPr/>
                </a:tc>
                <a:tc>
                  <a:txBody>
                    <a:bodyPr/>
                    <a:lstStyle/>
                    <a:p>
                      <a:pPr algn="l"/>
                      <a:r>
                        <a:rPr lang="th-TH" sz="1400" dirty="0" smtClean="0">
                          <a:latin typeface="TH Niramit AS" pitchFamily="2" charset="-34"/>
                          <a:cs typeface="TH Niramit AS" pitchFamily="2" charset="-34"/>
                        </a:rPr>
                        <a:t>-เบี้ยขยัน</a:t>
                      </a:r>
                    </a:p>
                    <a:p>
                      <a:pPr algn="l"/>
                      <a:r>
                        <a:rPr lang="th-TH" sz="1400" dirty="0" smtClean="0">
                          <a:latin typeface="TH Niramit AS" pitchFamily="2" charset="-34"/>
                          <a:cs typeface="TH Niramit AS" pitchFamily="2" charset="-34"/>
                        </a:rPr>
                        <a:t>-ค่าเที่ยว</a:t>
                      </a:r>
                    </a:p>
                    <a:p>
                      <a:pPr algn="l"/>
                      <a:r>
                        <a:rPr lang="th-TH" sz="1400" dirty="0" smtClean="0">
                          <a:latin typeface="TH Niramit AS" pitchFamily="2" charset="-34"/>
                          <a:cs typeface="TH Niramit AS" pitchFamily="2" charset="-34"/>
                        </a:rPr>
                        <a:t>-เงินพิเศษ</a:t>
                      </a:r>
                    </a:p>
                    <a:p>
                      <a:pPr algn="l"/>
                      <a:r>
                        <a:rPr lang="th-TH" sz="1400" dirty="0" smtClean="0">
                          <a:latin typeface="TH Niramit AS" pitchFamily="2" charset="-34"/>
                          <a:cs typeface="TH Niramit AS" pitchFamily="2" charset="-34"/>
                        </a:rPr>
                        <a:t>-ชุดยูนิฟอร์ม</a:t>
                      </a:r>
                    </a:p>
                    <a:p>
                      <a:pPr algn="l"/>
                      <a:r>
                        <a:rPr lang="th-TH" sz="1400" dirty="0" smtClean="0">
                          <a:latin typeface="TH Niramit AS" pitchFamily="2" charset="-34"/>
                          <a:cs typeface="TH Niramit AS" pitchFamily="2" charset="-34"/>
                        </a:rPr>
                        <a:t>-หอพัก</a:t>
                      </a:r>
                      <a:endParaRPr lang="th-TH" sz="1400" dirty="0">
                        <a:latin typeface="TH Niramit AS" pitchFamily="2" charset="-34"/>
                        <a:cs typeface="TH Niramit AS" pitchFamily="2" charset="-34"/>
                      </a:endParaRPr>
                    </a:p>
                  </a:txBody>
                  <a:tcPr/>
                </a:tc>
              </a:tr>
              <a:tr h="296083">
                <a:tc gridSpan="7">
                  <a:txBody>
                    <a:bodyPr/>
                    <a:lstStyle/>
                    <a:p>
                      <a:pPr algn="ctr"/>
                      <a:r>
                        <a:rPr lang="th-TH" sz="1400" dirty="0" err="1" smtClean="0">
                          <a:latin typeface="TH Niramit AS" pitchFamily="2" charset="-34"/>
                          <a:cs typeface="TH Niramit AS" pitchFamily="2" charset="-34"/>
                        </a:rPr>
                        <a:t>บจก.</a:t>
                      </a:r>
                      <a:r>
                        <a:rPr lang="th-TH" sz="1400" dirty="0" smtClean="0">
                          <a:latin typeface="TH Niramit AS" pitchFamily="2" charset="-34"/>
                          <a:cs typeface="TH Niramit AS" pitchFamily="2" charset="-34"/>
                        </a:rPr>
                        <a:t>พีเอสดี </a:t>
                      </a:r>
                      <a:r>
                        <a:rPr lang="th-TH" sz="1400" dirty="0" err="1" smtClean="0">
                          <a:latin typeface="TH Niramit AS" pitchFamily="2" charset="-34"/>
                          <a:cs typeface="TH Niramit AS" pitchFamily="2" charset="-34"/>
                        </a:rPr>
                        <a:t>อิเล็คทริค</a:t>
                      </a:r>
                      <a:r>
                        <a:rPr lang="th-TH" sz="1400" dirty="0" smtClean="0">
                          <a:latin typeface="TH Niramit AS" pitchFamily="2" charset="-34"/>
                          <a:cs typeface="TH Niramit AS" pitchFamily="2" charset="-34"/>
                        </a:rPr>
                        <a:t> 33/12 ม.4 ต.คอกกระบือ</a:t>
                      </a:r>
                      <a:r>
                        <a:rPr lang="th-TH" sz="1400" baseline="0" dirty="0" smtClean="0">
                          <a:latin typeface="TH Niramit AS" pitchFamily="2" charset="-34"/>
                          <a:cs typeface="TH Niramit AS" pitchFamily="2" charset="-34"/>
                        </a:rPr>
                        <a:t> อ.เมือง จ.สมุทรสาคร โทร.091-4462299</a:t>
                      </a:r>
                      <a:endParaRPr lang="th-TH" sz="1400" dirty="0">
                        <a:latin typeface="TH Niramit AS" pitchFamily="2" charset="-34"/>
                        <a:cs typeface="TH Niramit AS" pitchFamily="2" charset="-34"/>
                      </a:endParaRPr>
                    </a:p>
                  </a:txBody>
                  <a:tcPr>
                    <a:solidFill>
                      <a:srgbClr val="FF6699"/>
                    </a:solidFill>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a:p>
                  </a:txBody>
                  <a:tcPr/>
                </a:tc>
                <a:tc hMerge="1">
                  <a:txBody>
                    <a:bodyPr/>
                    <a:lstStyle/>
                    <a:p>
                      <a:endParaRPr lang="th-TH" sz="1400" dirty="0" smtClean="0"/>
                    </a:p>
                  </a:txBody>
                  <a:tcPr/>
                </a:tc>
              </a:tr>
              <a:tr h="503341">
                <a:tc>
                  <a:txBody>
                    <a:bodyPr/>
                    <a:lstStyle/>
                    <a:p>
                      <a:r>
                        <a:rPr lang="th-TH" sz="1400" dirty="0" smtClean="0">
                          <a:latin typeface="TH Niramit AS" pitchFamily="2" charset="-34"/>
                          <a:cs typeface="TH Niramit AS" pitchFamily="2" charset="-34"/>
                        </a:rPr>
                        <a:t>พนักงานส่งของ</a:t>
                      </a:r>
                    </a:p>
                    <a:p>
                      <a:r>
                        <a:rPr lang="th-TH" sz="1400" dirty="0" smtClean="0">
                          <a:latin typeface="TH Niramit AS" pitchFamily="2" charset="-34"/>
                          <a:cs typeface="TH Niramit AS" pitchFamily="2" charset="-34"/>
                        </a:rPr>
                        <a:t>พนักงานขาย</a:t>
                      </a:r>
                    </a:p>
                    <a:p>
                      <a:r>
                        <a:rPr lang="th-TH" sz="1400" dirty="0" smtClean="0">
                          <a:latin typeface="TH Niramit AS" pitchFamily="2" charset="-34"/>
                          <a:cs typeface="TH Niramit AS" pitchFamily="2" charset="-34"/>
                        </a:rPr>
                        <a:t>พนักงานบัญชี</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3</a:t>
                      </a:r>
                    </a:p>
                    <a:p>
                      <a:pPr algn="ctr"/>
                      <a:r>
                        <a:rPr lang="th-TH" sz="1400" dirty="0" smtClean="0">
                          <a:latin typeface="TH Niramit AS" pitchFamily="2" charset="-34"/>
                          <a:cs typeface="TH Niramit AS" pitchFamily="2" charset="-34"/>
                        </a:rPr>
                        <a:t>2</a:t>
                      </a:r>
                    </a:p>
                    <a:p>
                      <a:pPr algn="ctr"/>
                      <a:r>
                        <a:rPr lang="th-TH" sz="1400" dirty="0" smtClean="0">
                          <a:latin typeface="TH Niramit AS" pitchFamily="2" charset="-34"/>
                          <a:cs typeface="TH Niramit AS" pitchFamily="2" charset="-34"/>
                        </a:rPr>
                        <a:t>2</a:t>
                      </a:r>
                      <a:endParaRPr lang="th-TH" sz="1400" dirty="0">
                        <a:latin typeface="TH Niramit AS" pitchFamily="2" charset="-34"/>
                        <a:cs typeface="TH Niramit AS" pitchFamily="2" charset="-34"/>
                      </a:endParaRPr>
                    </a:p>
                  </a:txBody>
                  <a:tcPr/>
                </a:tc>
                <a:tc>
                  <a:txBody>
                    <a:bodyPr/>
                    <a:lstStyle/>
                    <a:p>
                      <a:pPr algn="ctr"/>
                      <a:r>
                        <a:rPr lang="th-TH" sz="1400" dirty="0" smtClean="0">
                          <a:latin typeface="TH Niramit AS" pitchFamily="2" charset="-34"/>
                          <a:cs typeface="TH Niramit AS" pitchFamily="2" charset="-34"/>
                        </a:rPr>
                        <a:t>ช</a:t>
                      </a:r>
                    </a:p>
                    <a:p>
                      <a:pPr algn="ctr"/>
                      <a:r>
                        <a:rPr lang="th-TH" sz="1400" dirty="0" smtClean="0">
                          <a:latin typeface="TH Niramit AS" pitchFamily="2" charset="-34"/>
                          <a:cs typeface="TH Niramit AS" pitchFamily="2" charset="-34"/>
                        </a:rPr>
                        <a:t>ช/ญ</a:t>
                      </a:r>
                    </a:p>
                    <a:p>
                      <a:pPr algn="ctr"/>
                      <a:r>
                        <a:rPr lang="th-TH" sz="1400" dirty="0" smtClean="0">
                          <a:latin typeface="TH Niramit AS" pitchFamily="2" charset="-34"/>
                          <a:cs typeface="TH Niramit AS" pitchFamily="2" charset="-34"/>
                        </a:rPr>
                        <a:t>ญ</a:t>
                      </a:r>
                    </a:p>
                  </a:txBody>
                  <a:tcPr/>
                </a:tc>
                <a:tc>
                  <a:txBody>
                    <a:bodyPr/>
                    <a:lstStyle/>
                    <a:p>
                      <a:pPr algn="ctr"/>
                      <a:r>
                        <a:rPr lang="th-TH" sz="1400" spc="0" baseline="0" dirty="0" smtClean="0">
                          <a:latin typeface="TH Niramit AS" pitchFamily="2" charset="-34"/>
                          <a:cs typeface="TH Niramit AS" pitchFamily="2" charset="-34"/>
                        </a:rPr>
                        <a:t>21-40 ปี</a:t>
                      </a:r>
                    </a:p>
                    <a:p>
                      <a:pPr algn="ctr"/>
                      <a:r>
                        <a:rPr lang="th-TH" sz="1400" spc="0" baseline="0" dirty="0" smtClean="0">
                          <a:latin typeface="TH Niramit AS" pitchFamily="2" charset="-34"/>
                          <a:cs typeface="TH Niramit AS" pitchFamily="2" charset="-34"/>
                        </a:rPr>
                        <a:t>21-40 ปี</a:t>
                      </a:r>
                    </a:p>
                    <a:p>
                      <a:pPr algn="ctr"/>
                      <a:r>
                        <a:rPr lang="th-TH" sz="1400" spc="0" baseline="0" dirty="0" smtClean="0">
                          <a:latin typeface="TH Niramit AS" pitchFamily="2" charset="-34"/>
                          <a:cs typeface="TH Niramit AS" pitchFamily="2" charset="-34"/>
                        </a:rPr>
                        <a:t>21-40 ปี</a:t>
                      </a:r>
                    </a:p>
                  </a:txBody>
                  <a:tcPr/>
                </a:tc>
                <a:tc>
                  <a:txBody>
                    <a:bodyPr/>
                    <a:lstStyle/>
                    <a:p>
                      <a:pPr algn="ctr"/>
                      <a:r>
                        <a:rPr lang="th-TH" sz="1400" dirty="0" smtClean="0">
                          <a:latin typeface="TH Niramit AS" pitchFamily="2" charset="-34"/>
                          <a:cs typeface="TH Niramit AS" pitchFamily="2" charset="-34"/>
                        </a:rPr>
                        <a:t>ม.3 ขึ้นไป</a:t>
                      </a:r>
                    </a:p>
                    <a:p>
                      <a:pPr algn="ctr"/>
                      <a:r>
                        <a:rPr lang="th-TH" sz="1400" dirty="0" smtClean="0">
                          <a:latin typeface="TH Niramit AS" pitchFamily="2" charset="-34"/>
                          <a:cs typeface="TH Niramit AS" pitchFamily="2" charset="-34"/>
                        </a:rPr>
                        <a:t>ม.3-</a:t>
                      </a:r>
                      <a:r>
                        <a:rPr lang="th-TH" sz="1400" dirty="0" err="1" smtClean="0">
                          <a:latin typeface="TH Niramit AS" pitchFamily="2" charset="-34"/>
                          <a:cs typeface="TH Niramit AS" pitchFamily="2" charset="-34"/>
                        </a:rPr>
                        <a:t>ปวช.</a:t>
                      </a:r>
                      <a:endParaRPr lang="th-TH" sz="1400" dirty="0" smtClean="0">
                        <a:latin typeface="TH Niramit AS" pitchFamily="2" charset="-34"/>
                        <a:cs typeface="TH Niramit AS" pitchFamily="2" charset="-34"/>
                      </a:endParaRPr>
                    </a:p>
                    <a:p>
                      <a:pPr algn="ctr"/>
                      <a:r>
                        <a:rPr lang="th-TH" sz="1400" dirty="0" err="1" smtClean="0">
                          <a:latin typeface="TH Niramit AS" pitchFamily="2" charset="-34"/>
                          <a:cs typeface="TH Niramit AS" pitchFamily="2" charset="-34"/>
                        </a:rPr>
                        <a:t>ปวช.</a:t>
                      </a:r>
                      <a:endParaRPr lang="th-TH" sz="1400" dirty="0" smtClean="0">
                        <a:latin typeface="TH Niramit AS" pitchFamily="2" charset="-34"/>
                        <a:cs typeface="TH Niramit AS" pitchFamily="2" charset="-34"/>
                      </a:endParaRPr>
                    </a:p>
                  </a:txBody>
                  <a:tcPr/>
                </a:tc>
                <a:tc>
                  <a:txBody>
                    <a:bodyPr/>
                    <a:lstStyle/>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13</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p>
                    <a:p>
                      <a:pPr algn="ctr"/>
                      <a:r>
                        <a:rPr lang="th-TH" sz="1400" spc="0" baseline="0" dirty="0" smtClean="0">
                          <a:latin typeface="TH Niramit AS" pitchFamily="2" charset="-34"/>
                          <a:cs typeface="TH Niramit AS" pitchFamily="2" charset="-34"/>
                        </a:rPr>
                        <a:t>12</a:t>
                      </a:r>
                      <a:r>
                        <a:rPr lang="en-US" sz="1400" spc="0" baseline="0" dirty="0" smtClean="0">
                          <a:latin typeface="TH Niramit AS" pitchFamily="2" charset="-34"/>
                          <a:cs typeface="TH Niramit AS" pitchFamily="2" charset="-34"/>
                        </a:rPr>
                        <a:t>,</a:t>
                      </a:r>
                      <a:r>
                        <a:rPr lang="th-TH" sz="1400" spc="0" baseline="0" dirty="0" smtClean="0">
                          <a:latin typeface="TH Niramit AS" pitchFamily="2" charset="-34"/>
                          <a:cs typeface="TH Niramit AS" pitchFamily="2" charset="-34"/>
                        </a:rPr>
                        <a:t>000 บาท</a:t>
                      </a:r>
                      <a:endParaRPr lang="th-TH" sz="1400" spc="0" baseline="0" dirty="0">
                        <a:latin typeface="TH Niramit AS" pitchFamily="2" charset="-34"/>
                        <a:cs typeface="TH Niramit AS" pitchFamily="2" charset="-34"/>
                      </a:endParaRPr>
                    </a:p>
                  </a:txBody>
                  <a:tcPr/>
                </a:tc>
                <a:tc>
                  <a:txBody>
                    <a:bodyPr/>
                    <a:lstStyle/>
                    <a:p>
                      <a:r>
                        <a:rPr lang="th-TH" sz="1400" dirty="0" smtClean="0">
                          <a:latin typeface="TH Niramit AS" pitchFamily="2" charset="-34"/>
                          <a:cs typeface="TH Niramit AS" pitchFamily="2" charset="-34"/>
                        </a:rPr>
                        <a:t>-โบนัส</a:t>
                      </a:r>
                    </a:p>
                    <a:p>
                      <a:r>
                        <a:rPr lang="th-TH" sz="1400" dirty="0" smtClean="0">
                          <a:latin typeface="TH Niramit AS" pitchFamily="2" charset="-34"/>
                          <a:cs typeface="TH Niramit AS" pitchFamily="2" charset="-34"/>
                        </a:rPr>
                        <a:t>-ค่าล่วงเวลา</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5700</TotalTime>
  <Words>2511</Words>
  <Application>Microsoft Office PowerPoint</Application>
  <PresentationFormat>นำเสนอทางหน้าจอ (4:3)</PresentationFormat>
  <Paragraphs>745</Paragraphs>
  <Slides>13</Slides>
  <Notes>4</Notes>
  <HiddenSlides>0</HiddenSlides>
  <MMClips>0</MMClips>
  <ScaleCrop>false</ScaleCrop>
  <HeadingPairs>
    <vt:vector size="6" baseType="variant">
      <vt:variant>
        <vt:lpstr>แบบอักษรที่ถูกใช้</vt:lpstr>
      </vt:variant>
      <vt:variant>
        <vt:i4>11</vt:i4>
      </vt:variant>
      <vt:variant>
        <vt:lpstr>ชุดรูปแบบ</vt:lpstr>
      </vt:variant>
      <vt:variant>
        <vt:i4>1</vt:i4>
      </vt:variant>
      <vt:variant>
        <vt:lpstr>ชื่อเรื่องภาพนิ่ง</vt:lpstr>
      </vt:variant>
      <vt:variant>
        <vt:i4>13</vt:i4>
      </vt:variant>
    </vt:vector>
  </HeadingPairs>
  <TitlesOfParts>
    <vt:vector size="25" baseType="lpstr">
      <vt:lpstr>Arial</vt:lpstr>
      <vt:lpstr>Angsana New</vt:lpstr>
      <vt:lpstr>Calibri</vt:lpstr>
      <vt:lpstr>Cordia New</vt:lpstr>
      <vt:lpstr>TH NiramitIT๙</vt:lpstr>
      <vt:lpstr>JS Junkaew</vt:lpstr>
      <vt:lpstr>JS Arisa</vt:lpstr>
      <vt:lpstr>JS Tina</vt:lpstr>
      <vt:lpstr>Pattaya</vt:lpstr>
      <vt:lpstr>TH Niramit AS</vt:lpstr>
      <vt:lpstr>TH Krub</vt:lpstr>
      <vt:lpstr>ชุดรูปแบบของ Office</vt:lpstr>
      <vt:lpstr>ภาพนิ่ง 1</vt:lpstr>
      <vt:lpstr>ภาพนิ่ง 2</vt:lpstr>
      <vt:lpstr>ภาพนิ่ง 3</vt:lpstr>
      <vt:lpstr>ภาพนิ่ง 4</vt:lpstr>
      <vt:lpstr>ภาพนิ่ง 5</vt:lpstr>
      <vt:lpstr>ภาพนิ่ง 6</vt:lpstr>
      <vt:lpstr>ภาพนิ่ง 7</vt:lpstr>
      <vt:lpstr>ภาพนิ่ง 8</vt:lpstr>
      <vt:lpstr>ภาพนิ่ง 9</vt:lpstr>
      <vt:lpstr>ภาพนิ่ง 10</vt:lpstr>
      <vt:lpstr>ภาพนิ่ง 11</vt:lpstr>
      <vt:lpstr>ภาพนิ่ง 12</vt:lpstr>
      <vt:lpstr>ภาพนิ่ง 13</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ภาพนิ่ง 1</dc:title>
  <dc:creator>Corporate Edition</dc:creator>
  <cp:lastModifiedBy>Corporate Edition</cp:lastModifiedBy>
  <cp:revision>501</cp:revision>
  <dcterms:created xsi:type="dcterms:W3CDTF">2021-09-20T02:08:43Z</dcterms:created>
  <dcterms:modified xsi:type="dcterms:W3CDTF">2022-08-03T02:14:40Z</dcterms:modified>
</cp:coreProperties>
</file>