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8" r:id="rId4"/>
    <p:sldId id="259" r:id="rId5"/>
    <p:sldId id="260" r:id="rId6"/>
    <p:sldId id="262" r:id="rId7"/>
    <p:sldId id="277" r:id="rId8"/>
    <p:sldId id="278" r:id="rId9"/>
    <p:sldId id="263" r:id="rId10"/>
    <p:sldId id="275" r:id="rId11"/>
    <p:sldId id="276" r:id="rId12"/>
    <p:sldId id="279" r:id="rId13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3EB"/>
    <a:srgbClr val="005392"/>
    <a:srgbClr val="0106BF"/>
    <a:srgbClr val="9F634B"/>
    <a:srgbClr val="EBFCFF"/>
    <a:srgbClr val="D6EAFF"/>
    <a:srgbClr val="DBF1FF"/>
    <a:srgbClr val="D3DFEB"/>
    <a:srgbClr val="D1DDE9"/>
    <a:srgbClr val="BDC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1DD87-A22F-4A9A-9164-AAA952137055}" type="datetimeFigureOut">
              <a:rPr lang="zh-TW" altLang="en-US" smtClean="0"/>
              <a:t>2022/5/20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0D61C-289E-43B1-BB79-41C64EB940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978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209B9-512F-47ED-81A5-22F6ABB713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612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209B9-512F-47ED-81A5-22F6ABB713C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13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FC1E7F-436E-4334-B4A7-382D703E7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E4A321C-AF86-44CE-ACEC-834AD6407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88C114-DAA2-48E1-976C-696650C7C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9854-7B3C-4E2A-A8BE-5ED7A154CB01}" type="datetimeFigureOut">
              <a:rPr lang="zh-TW" altLang="en-US" smtClean="0"/>
              <a:t>2022/5/20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97FAA4-8A6C-4E71-9B38-22A9EDE1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C837F0-9ACB-4C8B-8235-00426D8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B87-286D-4CC2-A977-88D9FFEF2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614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59F1A7-1145-461D-9520-EB1F42C5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474D4A5-C6BD-4C30-A7C6-699A9BA42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F8AA49-8143-4626-95A4-15E540FB2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9854-7B3C-4E2A-A8BE-5ED7A154CB01}" type="datetimeFigureOut">
              <a:rPr lang="zh-TW" altLang="en-US" smtClean="0"/>
              <a:t>2022/5/20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F74E5B-B3CF-4C83-AA7E-AAA9AE24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28C06C-25B3-4971-99DD-ED7046FF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B87-286D-4CC2-A977-88D9FFEF2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2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4390B2C-6FA3-48AE-926B-ED1271328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5A138FF-DDAF-4A23-B405-93E5E462A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1047AF-01CB-4BC2-ACF0-810B5CA6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9854-7B3C-4E2A-A8BE-5ED7A154CB01}" type="datetimeFigureOut">
              <a:rPr lang="zh-TW" altLang="en-US" smtClean="0"/>
              <a:t>2022/5/20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658FB0-7ABB-4686-BED3-A5322B9E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2C6BBB-035B-450F-827D-61236631C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B87-286D-4CC2-A977-88D9FFEF2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9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DA5-FA91-47E4-89F3-BC7FF3BB7988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862-B818-4EBA-A03D-51D431661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5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DA5-FA91-47E4-89F3-BC7FF3BB7988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862-B818-4EBA-A03D-51D431661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2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DA5-FA91-47E4-89F3-BC7FF3BB7988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862-B818-4EBA-A03D-51D431661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25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DA5-FA91-47E4-89F3-BC7FF3BB7988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862-B818-4EBA-A03D-51D431661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7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DA5-FA91-47E4-89F3-BC7FF3BB7988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862-B818-4EBA-A03D-51D431661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42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DA5-FA91-47E4-89F3-BC7FF3BB7988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862-B818-4EBA-A03D-51D431661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77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DA5-FA91-47E4-89F3-BC7FF3BB7988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862-B818-4EBA-A03D-51D431661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7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DA5-FA91-47E4-89F3-BC7FF3BB7988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862-B818-4EBA-A03D-51D431661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7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E3A0A8-8D66-4EA3-BE37-5D1FF603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383984-AFCD-4BAB-8D6E-5EE8F68BF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EB8E96-1ECE-469C-9435-D9743E9C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9854-7B3C-4E2A-A8BE-5ED7A154CB01}" type="datetimeFigureOut">
              <a:rPr lang="zh-TW" altLang="en-US" smtClean="0"/>
              <a:t>2022/5/20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84A030-A1EA-412A-BA63-1AEB235A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4A3265-EF7A-488B-8257-9DEEFB52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B87-286D-4CC2-A977-88D9FFEF2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82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DA5-FA91-47E4-89F3-BC7FF3BB7988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862-B818-4EBA-A03D-51D431661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11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DA5-FA91-47E4-89F3-BC7FF3BB7988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862-B818-4EBA-A03D-51D431661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3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FDA5-FA91-47E4-89F3-BC7FF3BB7988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E862-B818-4EBA-A03D-51D431661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0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A6BD64-69DF-4053-95E0-A509B0CF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072FEA1-B0F6-4B77-9D84-33894BDAC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41BD02-9132-468F-9FB6-690B46AE8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9854-7B3C-4E2A-A8BE-5ED7A154CB01}" type="datetimeFigureOut">
              <a:rPr lang="zh-TW" altLang="en-US" smtClean="0"/>
              <a:t>2022/5/20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E77E10-9AA8-4FDD-993B-28FD7AEAC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DAA87A-3965-4CDA-8860-C9483825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B87-286D-4CC2-A977-88D9FFEF2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85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311F5D-441A-4180-8997-E3E11E9E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153A84-F1DA-4B08-8703-E90C9D28A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B8047E8-8A4B-473A-B623-64E0AEB2F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7D05841-1AEF-4B6C-8530-969C0B8C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9854-7B3C-4E2A-A8BE-5ED7A154CB01}" type="datetimeFigureOut">
              <a:rPr lang="zh-TW" altLang="en-US" smtClean="0"/>
              <a:t>2022/5/20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F83A0EC-FC02-430F-AFF1-0DF9C99E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37A9B96-2DA2-4049-BC48-0FB5305F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B87-286D-4CC2-A977-88D9FFEF2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07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209380-C066-4DA9-A8F4-EABA131E3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EB83D68-9F7C-4CAB-9B55-7A1CB6470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8734F28-62F9-463D-A8FD-277EFF9E1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DB5ECCE-601D-418D-9552-6AAB3D304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A89A349-5C23-4F60-9174-356629864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B59B9DB-3BB1-4E29-A4EA-65C67A04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9854-7B3C-4E2A-A8BE-5ED7A154CB01}" type="datetimeFigureOut">
              <a:rPr lang="zh-TW" altLang="en-US" smtClean="0"/>
              <a:t>2022/5/20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C0A6FBB-78EA-4D5E-AEAD-5AB568BF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B56EBD1-A0FB-45EF-9DC7-3C7CE5A0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B87-286D-4CC2-A977-88D9FFEF2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8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364B7E-EC5B-4518-AEB0-1E00B4CBB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3225A67-7A3B-40A3-9412-01B777D7C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9854-7B3C-4E2A-A8BE-5ED7A154CB01}" type="datetimeFigureOut">
              <a:rPr lang="zh-TW" altLang="en-US" smtClean="0"/>
              <a:t>2022/5/20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7C1D0-08ED-4729-A06D-34DE41A0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7020735-BA22-4CE8-8745-458C0A80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B87-286D-4CC2-A977-88D9FFEF2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5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6E0AEF5-667F-400A-A9B1-A48A7068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9854-7B3C-4E2A-A8BE-5ED7A154CB01}" type="datetimeFigureOut">
              <a:rPr lang="zh-TW" altLang="en-US" smtClean="0"/>
              <a:t>2022/5/20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30A569E-E0F0-4792-9454-729AC76E4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5202522-BF78-4075-AF35-D9EA02BFF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B87-286D-4CC2-A977-88D9FFEF2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22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11A7BD-A2E2-4AAA-A00E-07CE7BEC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6E277D-A140-4A4A-B845-E569ADC7E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680D95E-D25D-4FED-A385-53CA4D307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D380680-5124-49FF-9134-2E448B34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9854-7B3C-4E2A-A8BE-5ED7A154CB01}" type="datetimeFigureOut">
              <a:rPr lang="zh-TW" altLang="en-US" smtClean="0"/>
              <a:t>2022/5/20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7A11AF-A8A8-40A0-8BF7-162BF876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D4E59BC-C11D-4187-AA47-3E4B581B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B87-286D-4CC2-A977-88D9FFEF2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65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E2E868-03ED-49C5-9F32-2E39773DA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C96652E-DB62-41E4-BF5E-E3B00CE97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FBF27C5-8A31-4F5B-9C29-68C6FC85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67A407B-0FAB-45B2-A3BF-0FB13021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9854-7B3C-4E2A-A8BE-5ED7A154CB01}" type="datetimeFigureOut">
              <a:rPr lang="zh-TW" altLang="en-US" smtClean="0"/>
              <a:t>2022/5/20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F41926C-5389-4883-B49C-DAAD288E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561EF1D-5F43-49FF-88DE-DB62EEDE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6B87-286D-4CC2-A977-88D9FFEF2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3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07B4638-4FC6-45F6-AA1A-FAB5D85F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8888AEF-70E4-4E07-AB04-81E6FD96F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23A44D-A1CF-49A7-BC25-53AD73AF0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19854-7B3C-4E2A-A8BE-5ED7A154CB01}" type="datetimeFigureOut">
              <a:rPr lang="zh-TW" altLang="en-US" smtClean="0"/>
              <a:t>2022/5/20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1B6295-CD73-4254-AB33-BB28F50C8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C9C337-33BE-43F4-9773-4242C4602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6B87-286D-4CC2-A977-88D9FFEF2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74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CFDA5-FA91-47E4-89F3-BC7FF3BB7988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E862-B818-4EBA-A03D-51D431661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85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南部科學園區| 台南旅遊網">
            <a:extLst>
              <a:ext uri="{FF2B5EF4-FFF2-40B4-BE49-F238E27FC236}">
                <a16:creationId xmlns:a16="http://schemas.microsoft.com/office/drawing/2014/main" id="{65001E29-EBD7-4965-B0E6-5EA48E0F6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3FEDC8B-C1D1-47CD-86F3-B5C0A767639F}"/>
              </a:ext>
            </a:extLst>
          </p:cNvPr>
          <p:cNvSpPr txBox="1"/>
          <p:nvPr/>
        </p:nvSpPr>
        <p:spPr>
          <a:xfrm>
            <a:off x="4292469" y="1101826"/>
            <a:ext cx="7123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路易科技有限公司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4F68EBE-9290-42E4-8526-1E984F3F9CE0}"/>
              </a:ext>
            </a:extLst>
          </p:cNvPr>
          <p:cNvSpPr txBox="1"/>
          <p:nvPr/>
        </p:nvSpPr>
        <p:spPr>
          <a:xfrm>
            <a:off x="5912577" y="3180375"/>
            <a:ext cx="3325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方舟計畫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87E7AC0-9E23-4350-88E8-B35F5DE5D269}"/>
              </a:ext>
            </a:extLst>
          </p:cNvPr>
          <p:cNvSpPr txBox="1"/>
          <p:nvPr/>
        </p:nvSpPr>
        <p:spPr>
          <a:xfrm>
            <a:off x="7424934" y="4756519"/>
            <a:ext cx="47670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人資部經理：楊清現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電話：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07-2693133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手機：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0938062385</a:t>
            </a:r>
          </a:p>
          <a:p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Ｍ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ail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L38236@yahoo.com</a:t>
            </a:r>
          </a:p>
          <a:p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住址：高雄市苓雅區新光路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38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號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23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樓之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F5767FA-8E26-4AB7-BF43-E308D002F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27" b="89831" l="9938" r="89752">
                        <a14:foregroundMark x1="49379" y1="8051" x2="49379" y2="8051"/>
                        <a14:foregroundMark x1="49379" y1="8051" x2="49379" y2="8051"/>
                        <a14:foregroundMark x1="38509" y1="22458" x2="38509" y2="22458"/>
                        <a14:foregroundMark x1="34783" y1="28390" x2="34783" y2="28390"/>
                        <a14:foregroundMark x1="40683" y1="26271" x2="40683" y2="49153"/>
                        <a14:foregroundMark x1="40683" y1="49153" x2="49379" y2="64831"/>
                        <a14:foregroundMark x1="18944" y1="79237" x2="18944" y2="79237"/>
                        <a14:foregroundMark x1="23913" y1="80085" x2="23913" y2="80085"/>
                        <a14:foregroundMark x1="31366" y1="80508" x2="31366" y2="80508"/>
                        <a14:foregroundMark x1="36646" y1="77542" x2="36646" y2="77542"/>
                        <a14:foregroundMark x1="46584" y1="77966" x2="46584" y2="77966"/>
                        <a14:foregroundMark x1="52484" y1="83051" x2="52484" y2="83051"/>
                        <a14:foregroundMark x1="58075" y1="80508" x2="58075" y2="80508"/>
                        <a14:foregroundMark x1="63665" y1="81780" x2="63665" y2="81780"/>
                        <a14:foregroundMark x1="73913" y1="84322" x2="73913" y2="84322"/>
                        <a14:foregroundMark x1="80435" y1="83898" x2="80435" y2="83898"/>
                        <a14:foregroundMark x1="49379" y1="9322" x2="49379" y2="9322"/>
                        <a14:foregroundMark x1="49379" y1="7627" x2="49379" y2="7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5" y="508972"/>
            <a:ext cx="3644880" cy="267140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CC2CB961-E07D-47A5-85D8-DB003F2EF090}"/>
              </a:ext>
            </a:extLst>
          </p:cNvPr>
          <p:cNvSpPr txBox="1"/>
          <p:nvPr/>
        </p:nvSpPr>
        <p:spPr>
          <a:xfrm>
            <a:off x="7424934" y="6268929"/>
            <a:ext cx="42880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b="1" dirty="0">
                <a:solidFill>
                  <a:srgbClr val="0E03EB"/>
                </a:solidFill>
              </a:rPr>
              <a:t>ISO</a:t>
            </a:r>
            <a:r>
              <a:rPr lang="zh-TW" altLang="en-US" sz="3400" b="1" dirty="0">
                <a:solidFill>
                  <a:srgbClr val="0E03EB"/>
                </a:solidFill>
              </a:rPr>
              <a:t>證號：</a:t>
            </a:r>
            <a:r>
              <a:rPr lang="en-US" altLang="zh-TW" sz="3400" b="1" dirty="0">
                <a:solidFill>
                  <a:srgbClr val="0E03EB"/>
                </a:solidFill>
              </a:rPr>
              <a:t>18Q21576</a:t>
            </a:r>
            <a:endParaRPr lang="zh-TW" altLang="en-US" sz="3400" b="1" dirty="0">
              <a:solidFill>
                <a:srgbClr val="0E03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BBFD768-2F89-4B68-A7B9-1F5241B28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5B5E5AD-FFB5-4C0A-87CD-ABE8613C7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719" y="0"/>
            <a:ext cx="4844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南部科學園區| 台南旅遊網">
            <a:extLst>
              <a:ext uri="{FF2B5EF4-FFF2-40B4-BE49-F238E27FC236}">
                <a16:creationId xmlns:a16="http://schemas.microsoft.com/office/drawing/2014/main" id="{250F17DE-E617-4D85-9DEB-18568561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 rot="16200000">
            <a:off x="2271963" y="2559247"/>
            <a:ext cx="65032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C0AF8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CONT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ENT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C0AF8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C0AF8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506108" y="1671647"/>
            <a:ext cx="2023228" cy="809625"/>
            <a:chOff x="6506108" y="1013279"/>
            <a:chExt cx="2023228" cy="809625"/>
          </a:xfrm>
        </p:grpSpPr>
        <p:sp>
          <p:nvSpPr>
            <p:cNvPr id="7" name="椭圆 6"/>
            <p:cNvSpPr/>
            <p:nvPr/>
          </p:nvSpPr>
          <p:spPr>
            <a:xfrm>
              <a:off x="6531883" y="1013279"/>
              <a:ext cx="809625" cy="809625"/>
            </a:xfrm>
            <a:prstGeom prst="ellipse">
              <a:avLst/>
            </a:prstGeom>
            <a:solidFill>
              <a:srgbClr val="C0A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506108" y="1033370"/>
              <a:ext cx="88036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626525" y="115648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AF8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前言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AF8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06108" y="2986097"/>
            <a:ext cx="2741373" cy="809625"/>
            <a:chOff x="6506108" y="2327729"/>
            <a:chExt cx="2741373" cy="809625"/>
          </a:xfrm>
        </p:grpSpPr>
        <p:sp>
          <p:nvSpPr>
            <p:cNvPr id="8" name="椭圆 7"/>
            <p:cNvSpPr/>
            <p:nvPr/>
          </p:nvSpPr>
          <p:spPr>
            <a:xfrm>
              <a:off x="6531883" y="2327729"/>
              <a:ext cx="809625" cy="8096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506108" y="2327729"/>
              <a:ext cx="88036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626524" y="247093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方舟計畫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06107" y="4300547"/>
            <a:ext cx="5254881" cy="809625"/>
            <a:chOff x="6506107" y="3642179"/>
            <a:chExt cx="5254881" cy="809625"/>
          </a:xfrm>
        </p:grpSpPr>
        <p:sp>
          <p:nvSpPr>
            <p:cNvPr id="10" name="椭圆 9"/>
            <p:cNvSpPr/>
            <p:nvPr/>
          </p:nvSpPr>
          <p:spPr>
            <a:xfrm>
              <a:off x="6531883" y="3642179"/>
              <a:ext cx="809625" cy="809625"/>
            </a:xfrm>
            <a:prstGeom prst="ellipse">
              <a:avLst/>
            </a:prstGeom>
            <a:solidFill>
              <a:srgbClr val="C0A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506107" y="3679134"/>
              <a:ext cx="88036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626523" y="3777443"/>
              <a:ext cx="41344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800" b="1" dirty="0">
                  <a:solidFill>
                    <a:srgbClr val="9F634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全球前五大半導體設備商</a:t>
              </a:r>
            </a:p>
          </p:txBody>
        </p:sp>
      </p:grpSp>
      <p:pic>
        <p:nvPicPr>
          <p:cNvPr id="1026" name="Picture 2" descr="https://www.benqbusinesssolution.com/wp-content/uploads/2020/04/1000x800-14.jpg">
            <a:extLst>
              <a:ext uri="{FF2B5EF4-FFF2-40B4-BE49-F238E27FC236}">
                <a16:creationId xmlns:a16="http://schemas.microsoft.com/office/drawing/2014/main" id="{B27F8520-0227-4FDD-901D-E53A1DEA1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南部科學園區| 台南旅遊網">
            <a:extLst>
              <a:ext uri="{FF2B5EF4-FFF2-40B4-BE49-F238E27FC236}">
                <a16:creationId xmlns:a16="http://schemas.microsoft.com/office/drawing/2014/main" id="{5E7ABA6D-AF73-4C31-98C3-E38337544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riangle 16">
            <a:extLst>
              <a:ext uri="{FF2B5EF4-FFF2-40B4-BE49-F238E27FC236}">
                <a16:creationId xmlns:a16="http://schemas.microsoft.com/office/drawing/2014/main" id="{0299E7D1-7364-4B1A-8A82-CA6312490600}"/>
              </a:ext>
            </a:extLst>
          </p:cNvPr>
          <p:cNvSpPr/>
          <p:nvPr/>
        </p:nvSpPr>
        <p:spPr>
          <a:xfrm rot="10800000">
            <a:off x="478133" y="377085"/>
            <a:ext cx="2497555" cy="2153071"/>
          </a:xfrm>
          <a:prstGeom prst="triangle">
            <a:avLst/>
          </a:prstGeom>
          <a:noFill/>
          <a:ln w="114300">
            <a:solidFill>
              <a:srgbClr val="C0A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74644E8-1FF8-4D81-A254-98AC6CBCAEEA}"/>
              </a:ext>
            </a:extLst>
          </p:cNvPr>
          <p:cNvSpPr/>
          <p:nvPr/>
        </p:nvSpPr>
        <p:spPr>
          <a:xfrm>
            <a:off x="2975688" y="1822538"/>
            <a:ext cx="8938219" cy="5064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	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再加上中、美兩大國在經濟、武力上的角力，造成原本就是”兵家必爭”的半導體產業更淪為競爭籌碼，且新興科技應用的發展皆建立在半導體與微電子產業上，從底層終端裝置，聯網層閘道器，到最上層雲端平台架構，皆須仰賴半導體技術的基礎做後盾。因此能掌握半導體產業下一個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年關鍵發展趨勢的人，才能掌握話語權，並立於不敗之地。</a:t>
            </a:r>
          </a:p>
          <a:p>
            <a:pPr>
              <a:lnSpc>
                <a:spcPts val="3000"/>
              </a:lnSpc>
            </a:pP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台灣擁有良好的半導體生態及產業鏈，但人材的斷層卻日趨嚴重，除了被外商惡意挖角的因素外，主要在於企業端用人和學校人才培育無法銜接，造成科技業需才恐急，同業間被逼的惡意挖角競爭成為台灣科技業的最大隱憂。</a:t>
            </a:r>
          </a:p>
          <a:p>
            <a:pPr>
              <a:lnSpc>
                <a:spcPts val="3000"/>
              </a:lnSpc>
            </a:pP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敝司鑑於此，</a:t>
            </a:r>
            <a:r>
              <a:rPr lang="zh-TW" altLang="en-US" sz="2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特著力於如何縮短”學用落差”，並且符合產業需求，以解決台灣科技產業人才短缺的問題，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研擬出專職培育科技業人才的搖籃，是為”</a:t>
            </a:r>
            <a:r>
              <a:rPr lang="zh-TW" altLang="en-US" sz="2200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方舟計畫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”。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D1BB4E0-FEF1-4FFF-BD23-719A5F1E7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27" b="89831" l="9938" r="89752">
                        <a14:foregroundMark x1="49379" y1="8051" x2="49379" y2="8051"/>
                        <a14:foregroundMark x1="49379" y1="8051" x2="49379" y2="8051"/>
                        <a14:foregroundMark x1="38509" y1="22458" x2="38509" y2="22458"/>
                        <a14:foregroundMark x1="34783" y1="28390" x2="34783" y2="28390"/>
                        <a14:foregroundMark x1="40683" y1="26271" x2="40683" y2="49153"/>
                        <a14:foregroundMark x1="40683" y1="49153" x2="49379" y2="64831"/>
                        <a14:foregroundMark x1="18944" y1="79237" x2="18944" y2="79237"/>
                        <a14:foregroundMark x1="23913" y1="80085" x2="23913" y2="80085"/>
                        <a14:foregroundMark x1="31366" y1="80508" x2="31366" y2="80508"/>
                        <a14:foregroundMark x1="36646" y1="77542" x2="36646" y2="77542"/>
                        <a14:foregroundMark x1="46584" y1="77966" x2="46584" y2="77966"/>
                        <a14:foregroundMark x1="52484" y1="83051" x2="52484" y2="83051"/>
                        <a14:foregroundMark x1="58075" y1="80508" x2="58075" y2="80508"/>
                        <a14:foregroundMark x1="63665" y1="81780" x2="63665" y2="81780"/>
                        <a14:foregroundMark x1="73913" y1="84322" x2="73913" y2="84322"/>
                        <a14:foregroundMark x1="80435" y1="83898" x2="80435" y2="83898"/>
                        <a14:foregroundMark x1="49379" y1="9322" x2="49379" y2="9322"/>
                        <a14:foregroundMark x1="49379" y1="7627" x2="49379" y2="7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2" y="635963"/>
            <a:ext cx="1349741" cy="989251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6C0AF1C-A565-484C-BEBA-20424F327D36}"/>
              </a:ext>
            </a:extLst>
          </p:cNvPr>
          <p:cNvSpPr/>
          <p:nvPr/>
        </p:nvSpPr>
        <p:spPr>
          <a:xfrm>
            <a:off x="2231735" y="760593"/>
            <a:ext cx="606356" cy="739992"/>
          </a:xfrm>
          <a:prstGeom prst="rect">
            <a:avLst/>
          </a:prstGeom>
          <a:solidFill>
            <a:srgbClr val="DB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F355AED-9ECF-4912-90D0-47F466D3D213}"/>
              </a:ext>
            </a:extLst>
          </p:cNvPr>
          <p:cNvSpPr txBox="1"/>
          <p:nvPr/>
        </p:nvSpPr>
        <p:spPr>
          <a:xfrm>
            <a:off x="2333326" y="792699"/>
            <a:ext cx="2715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C0AF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59A8E55-9B26-4CEA-8B83-75F37BA4FA11}"/>
              </a:ext>
            </a:extLst>
          </p:cNvPr>
          <p:cNvSpPr/>
          <p:nvPr/>
        </p:nvSpPr>
        <p:spPr>
          <a:xfrm>
            <a:off x="4039691" y="779314"/>
            <a:ext cx="70308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敝司鑒於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COVID-19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新冠疫情對全球產業衝擊極大，加速了產業服務端，生產端的「數位轉型」。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57554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>
            <a:extLst>
              <a:ext uri="{FF2B5EF4-FFF2-40B4-BE49-F238E27FC236}">
                <a16:creationId xmlns:a16="http://schemas.microsoft.com/office/drawing/2014/main" id="{3B3A5685-7B88-4843-B81C-95FB1C56F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riangle 16">
            <a:extLst>
              <a:ext uri="{FF2B5EF4-FFF2-40B4-BE49-F238E27FC236}">
                <a16:creationId xmlns:a16="http://schemas.microsoft.com/office/drawing/2014/main" id="{0042C3A4-B74C-43B5-9A12-64A35DAA245A}"/>
              </a:ext>
            </a:extLst>
          </p:cNvPr>
          <p:cNvSpPr/>
          <p:nvPr/>
        </p:nvSpPr>
        <p:spPr>
          <a:xfrm rot="10800000">
            <a:off x="478133" y="135557"/>
            <a:ext cx="2497555" cy="2153071"/>
          </a:xfrm>
          <a:prstGeom prst="triangle">
            <a:avLst/>
          </a:prstGeom>
          <a:noFill/>
          <a:ln w="1143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0872E1E-CA74-4205-A01B-10E434249C9B}"/>
              </a:ext>
            </a:extLst>
          </p:cNvPr>
          <p:cNvSpPr/>
          <p:nvPr/>
        </p:nvSpPr>
        <p:spPr>
          <a:xfrm>
            <a:off x="3078923" y="1295975"/>
            <a:ext cx="8967487" cy="5449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22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著力於產經合作、建教配合、以多元方式協助半導體產業、持續吸引，發展和保留科技人才</a:t>
            </a:r>
            <a:endParaRPr lang="en-US" altLang="zh-TW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271463">
              <a:lnSpc>
                <a:spcPts val="3000"/>
              </a:lnSpc>
            </a:pP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敝司不惜巨資，準備長期從基層培養具科技專業及研擬業界最優的福</a:t>
            </a:r>
            <a:endParaRPr lang="en-US" altLang="zh-TW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271463">
              <a:lnSpc>
                <a:spcPts val="3000"/>
              </a:lnSpc>
            </a:pP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利政策凝聚向心力高的未來之材。特將門檻降至只要滿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18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歲，高中</a:t>
            </a:r>
            <a:endParaRPr lang="en-US" altLang="zh-TW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271463">
              <a:lnSpc>
                <a:spcPts val="3000"/>
              </a:lnSpc>
            </a:pP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職畢業不限學歷、經驗、男女不拘，打造一個平等並積極樂觀的搖籃。</a:t>
            </a:r>
          </a:p>
          <a:p>
            <a:pPr indent="271463">
              <a:lnSpc>
                <a:spcPts val="3000"/>
              </a:lnSpc>
            </a:pP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從入門練習生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起薪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32000/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 3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個月 副工程師  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  工程師 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</a:p>
          <a:p>
            <a:pPr indent="271463">
              <a:lnSpc>
                <a:spcPts val="3000"/>
              </a:lnSpc>
            </a:pP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領導工程師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(Team leader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參與公司的未來發展決策及領導分紅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 indent="271463">
              <a:lnSpc>
                <a:spcPts val="3000"/>
              </a:lnSpc>
            </a:pP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(ML) </a:t>
            </a: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en-US" sz="2200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養兵千日、用在一時</a:t>
            </a:r>
            <a:endParaRPr lang="en-US" altLang="zh-TW" sz="22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唯有良好的工作環境與優渥的福利及升遷制度，才能讓基層培養的新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</a:p>
          <a:p>
            <a:pPr>
              <a:lnSpc>
                <a:spcPts val="3000"/>
              </a:lnSpc>
            </a:pP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人感到希望與方向，進而培養出積極向上的良性競爭態度，在透明 </a:t>
            </a:r>
            <a:endParaRPr lang="en-US" altLang="zh-TW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的升遷管道及良善的人性管理下，才能凝聚出忠於公司的向心力。</a:t>
            </a:r>
          </a:p>
          <a:p>
            <a:pPr>
              <a:lnSpc>
                <a:spcPts val="3000"/>
              </a:lnSpc>
            </a:pP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所以路易科技不惜重金規畫的”</a:t>
            </a:r>
            <a:r>
              <a:rPr lang="zh-TW" altLang="en-US" sz="2200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方舟計劃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”就是要栽培出具科技專業</a:t>
            </a:r>
            <a:endParaRPr lang="en-US" altLang="zh-TW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及向心力的”</a:t>
            </a:r>
            <a:r>
              <a:rPr lang="zh-TW" altLang="en-US" sz="2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路家軍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”。</a:t>
            </a: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3BDC89B7-AC0F-42DE-82AB-517DB0E0AAA7}"/>
              </a:ext>
            </a:extLst>
          </p:cNvPr>
          <p:cNvCxnSpPr>
            <a:cxnSpLocks/>
          </p:cNvCxnSpPr>
          <p:nvPr/>
        </p:nvCxnSpPr>
        <p:spPr>
          <a:xfrm>
            <a:off x="7156994" y="3602054"/>
            <a:ext cx="779303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3ACD6EA5-CC41-4B81-92CA-04FE8ADDBF9E}"/>
              </a:ext>
            </a:extLst>
          </p:cNvPr>
          <p:cNvCxnSpPr/>
          <p:nvPr/>
        </p:nvCxnSpPr>
        <p:spPr>
          <a:xfrm>
            <a:off x="9198449" y="3602054"/>
            <a:ext cx="600075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341A8467-A901-4FA1-B343-8F832B1687CD}"/>
              </a:ext>
            </a:extLst>
          </p:cNvPr>
          <p:cNvCxnSpPr/>
          <p:nvPr/>
        </p:nvCxnSpPr>
        <p:spPr>
          <a:xfrm>
            <a:off x="10726851" y="3602054"/>
            <a:ext cx="600075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圖片 28">
            <a:extLst>
              <a:ext uri="{FF2B5EF4-FFF2-40B4-BE49-F238E27FC236}">
                <a16:creationId xmlns:a16="http://schemas.microsoft.com/office/drawing/2014/main" id="{3DCD98F5-0E57-45C3-8655-7C9E0AB71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27" b="89831" l="9938" r="89752">
                        <a14:foregroundMark x1="49379" y1="8051" x2="49379" y2="8051"/>
                        <a14:foregroundMark x1="49379" y1="8051" x2="49379" y2="8051"/>
                        <a14:foregroundMark x1="38509" y1="22458" x2="38509" y2="22458"/>
                        <a14:foregroundMark x1="34783" y1="28390" x2="34783" y2="28390"/>
                        <a14:foregroundMark x1="40683" y1="26271" x2="40683" y2="49153"/>
                        <a14:foregroundMark x1="40683" y1="49153" x2="49379" y2="64831"/>
                        <a14:foregroundMark x1="18944" y1="79237" x2="18944" y2="79237"/>
                        <a14:foregroundMark x1="23913" y1="80085" x2="23913" y2="80085"/>
                        <a14:foregroundMark x1="31366" y1="80508" x2="31366" y2="80508"/>
                        <a14:foregroundMark x1="36646" y1="77542" x2="36646" y2="77542"/>
                        <a14:foregroundMark x1="46584" y1="77966" x2="46584" y2="77966"/>
                        <a14:foregroundMark x1="52484" y1="83051" x2="52484" y2="83051"/>
                        <a14:foregroundMark x1="58075" y1="80508" x2="58075" y2="80508"/>
                        <a14:foregroundMark x1="63665" y1="81780" x2="63665" y2="81780"/>
                        <a14:foregroundMark x1="73913" y1="84322" x2="73913" y2="84322"/>
                        <a14:foregroundMark x1="80435" y1="83898" x2="80435" y2="83898"/>
                        <a14:foregroundMark x1="49379" y1="9322" x2="49379" y2="9322"/>
                        <a14:foregroundMark x1="49379" y1="7627" x2="49379" y2="7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2" y="394435"/>
            <a:ext cx="1349741" cy="989251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FA368A8B-0433-4375-B6B8-223D85F2C7F2}"/>
              </a:ext>
            </a:extLst>
          </p:cNvPr>
          <p:cNvSpPr/>
          <p:nvPr/>
        </p:nvSpPr>
        <p:spPr>
          <a:xfrm>
            <a:off x="2346385" y="726169"/>
            <a:ext cx="504982" cy="739992"/>
          </a:xfrm>
          <a:prstGeom prst="rect">
            <a:avLst/>
          </a:prstGeom>
          <a:solidFill>
            <a:srgbClr val="DB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AEB0CBA-8392-4C16-96B7-522CDF940AB9}"/>
              </a:ext>
            </a:extLst>
          </p:cNvPr>
          <p:cNvSpPr txBox="1"/>
          <p:nvPr/>
        </p:nvSpPr>
        <p:spPr>
          <a:xfrm>
            <a:off x="2243150" y="675800"/>
            <a:ext cx="2715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方舟計畫</a:t>
            </a:r>
          </a:p>
        </p:txBody>
      </p:sp>
    </p:spTree>
    <p:extLst>
      <p:ext uri="{BB962C8B-B14F-4D97-AF65-F5344CB8AC3E}">
        <p14:creationId xmlns:p14="http://schemas.microsoft.com/office/powerpoint/2010/main" val="16395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南部科學園區| 台南旅遊網">
            <a:extLst>
              <a:ext uri="{FF2B5EF4-FFF2-40B4-BE49-F238E27FC236}">
                <a16:creationId xmlns:a16="http://schemas.microsoft.com/office/drawing/2014/main" id="{EFA190CD-2704-4023-8351-A9E0FE28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4">
            <a:extLst>
              <a:ext uri="{FF2B5EF4-FFF2-40B4-BE49-F238E27FC236}">
                <a16:creationId xmlns:a16="http://schemas.microsoft.com/office/drawing/2014/main" id="{DBEF10AA-C585-4B34-B8C4-2309AB257F2A}"/>
              </a:ext>
            </a:extLst>
          </p:cNvPr>
          <p:cNvGrpSpPr/>
          <p:nvPr/>
        </p:nvGrpSpPr>
        <p:grpSpPr>
          <a:xfrm>
            <a:off x="478133" y="377085"/>
            <a:ext cx="2497555" cy="2153071"/>
            <a:chOff x="5704475" y="888813"/>
            <a:chExt cx="2497555" cy="2153071"/>
          </a:xfrm>
        </p:grpSpPr>
        <p:sp>
          <p:nvSpPr>
            <p:cNvPr id="3" name="Triangle 16">
              <a:extLst>
                <a:ext uri="{FF2B5EF4-FFF2-40B4-BE49-F238E27FC236}">
                  <a16:creationId xmlns:a16="http://schemas.microsoft.com/office/drawing/2014/main" id="{0042C3A4-B74C-43B5-9A12-64A35DAA245A}"/>
                </a:ext>
              </a:extLst>
            </p:cNvPr>
            <p:cNvSpPr/>
            <p:nvPr/>
          </p:nvSpPr>
          <p:spPr>
            <a:xfrm rot="10800000">
              <a:off x="5704475" y="888813"/>
              <a:ext cx="2497555" cy="2153071"/>
            </a:xfrm>
            <a:prstGeom prst="triangle">
              <a:avLst/>
            </a:prstGeom>
            <a:noFill/>
            <a:ln w="114300">
              <a:solidFill>
                <a:srgbClr val="C0AF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5D0C64C-42F7-4B47-99CD-FA80AB81F6BE}"/>
                </a:ext>
              </a:extLst>
            </p:cNvPr>
            <p:cNvSpPr/>
            <p:nvPr/>
          </p:nvSpPr>
          <p:spPr>
            <a:xfrm>
              <a:off x="7458077" y="1272321"/>
              <a:ext cx="606356" cy="739992"/>
            </a:xfrm>
            <a:prstGeom prst="rect">
              <a:avLst/>
            </a:prstGeom>
            <a:solidFill>
              <a:srgbClr val="DBF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0AEB0CBA-8392-4C16-96B7-522CDF940AB9}"/>
              </a:ext>
            </a:extLst>
          </p:cNvPr>
          <p:cNvSpPr txBox="1"/>
          <p:nvPr/>
        </p:nvSpPr>
        <p:spPr>
          <a:xfrm>
            <a:off x="2311189" y="811284"/>
            <a:ext cx="5847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4000" b="1" dirty="0">
                <a:solidFill>
                  <a:srgbClr val="C0AF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全球前五大半導體設備商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E096AE6-F61D-41D4-9FC6-E2A4CDBD62B3}"/>
              </a:ext>
            </a:extLst>
          </p:cNvPr>
          <p:cNvSpPr/>
          <p:nvPr/>
        </p:nvSpPr>
        <p:spPr>
          <a:xfrm>
            <a:off x="2550607" y="1380756"/>
            <a:ext cx="6571298" cy="324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應用材料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(Applied Materials)(AMAT)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艾司摩爾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(ASML)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科林研發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(Lam Research)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東京威力</a:t>
            </a:r>
            <a:r>
              <a:rPr lang="en-US" altLang="zh-TW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(Tokyo Electron)(TEL)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科磊半導體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(KLA)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033A21C-B2E9-44D3-92ED-E22DF3F04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27" b="89831" l="9938" r="89752">
                        <a14:foregroundMark x1="49379" y1="8051" x2="49379" y2="8051"/>
                        <a14:foregroundMark x1="49379" y1="8051" x2="49379" y2="8051"/>
                        <a14:foregroundMark x1="38509" y1="22458" x2="38509" y2="22458"/>
                        <a14:foregroundMark x1="34783" y1="28390" x2="34783" y2="28390"/>
                        <a14:foregroundMark x1="40683" y1="26271" x2="40683" y2="49153"/>
                        <a14:foregroundMark x1="40683" y1="49153" x2="49379" y2="64831"/>
                        <a14:foregroundMark x1="18944" y1="79237" x2="18944" y2="79237"/>
                        <a14:foregroundMark x1="23913" y1="80085" x2="23913" y2="80085"/>
                        <a14:foregroundMark x1="31366" y1="80508" x2="31366" y2="80508"/>
                        <a14:foregroundMark x1="36646" y1="77542" x2="36646" y2="77542"/>
                        <a14:foregroundMark x1="46584" y1="77966" x2="46584" y2="77966"/>
                        <a14:foregroundMark x1="52484" y1="83051" x2="52484" y2="83051"/>
                        <a14:foregroundMark x1="58075" y1="80508" x2="58075" y2="80508"/>
                        <a14:foregroundMark x1="63665" y1="81780" x2="63665" y2="81780"/>
                        <a14:foregroundMark x1="73913" y1="84322" x2="73913" y2="84322"/>
                        <a14:foregroundMark x1="80435" y1="83898" x2="80435" y2="83898"/>
                        <a14:foregroundMark x1="49379" y1="9322" x2="49379" y2="9322"/>
                        <a14:foregroundMark x1="49379" y1="7627" x2="49379" y2="7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2" y="635963"/>
            <a:ext cx="1349741" cy="98925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F380FBE-680C-45D5-8D8B-9591D4EFC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578" y="4628633"/>
            <a:ext cx="8943702" cy="216405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508ACE6-3509-40E0-A413-EFB613042201}"/>
              </a:ext>
            </a:extLst>
          </p:cNvPr>
          <p:cNvSpPr/>
          <p:nvPr/>
        </p:nvSpPr>
        <p:spPr>
          <a:xfrm>
            <a:off x="5085804" y="5143845"/>
            <a:ext cx="1619795" cy="1184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E6E480F-88BE-45D1-BE63-71F0B5A02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47"/>
            <a:ext cx="12192000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1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48E9381-89A8-4CEB-A4CD-356C1A1D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4"/>
            <a:ext cx="12192000" cy="68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2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南部科學園區| 台南旅遊網">
            <a:extLst>
              <a:ext uri="{FF2B5EF4-FFF2-40B4-BE49-F238E27FC236}">
                <a16:creationId xmlns:a16="http://schemas.microsoft.com/office/drawing/2014/main" id="{8905896F-8464-47B4-A9CF-6B5B59C6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riangle 16">
            <a:extLst>
              <a:ext uri="{FF2B5EF4-FFF2-40B4-BE49-F238E27FC236}">
                <a16:creationId xmlns:a16="http://schemas.microsoft.com/office/drawing/2014/main" id="{0042C3A4-B74C-43B5-9A12-64A35DAA245A}"/>
              </a:ext>
            </a:extLst>
          </p:cNvPr>
          <p:cNvSpPr/>
          <p:nvPr/>
        </p:nvSpPr>
        <p:spPr>
          <a:xfrm rot="10800000">
            <a:off x="478133" y="178684"/>
            <a:ext cx="2497555" cy="2153071"/>
          </a:xfrm>
          <a:prstGeom prst="triangle">
            <a:avLst/>
          </a:prstGeom>
          <a:noFill/>
          <a:ln w="114300">
            <a:solidFill>
              <a:srgbClr val="C0AF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397A9E-B1FA-419A-9F22-9DD2D3449B43}"/>
              </a:ext>
            </a:extLst>
          </p:cNvPr>
          <p:cNvSpPr/>
          <p:nvPr/>
        </p:nvSpPr>
        <p:spPr>
          <a:xfrm>
            <a:off x="3267733" y="536598"/>
            <a:ext cx="8632222" cy="275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TW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所有的設備商在半導體產業鏈中都有各自的領域互不侵犯，唯有人材的儲備與流動，才是各家競爭之重點，也就是說，誰掌握了多數的工程師資源，就能掌握科技業的未來。</a:t>
            </a:r>
            <a:endParaRPr lang="en-US" altLang="zh-TW" sz="22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 敝司有鑑於此不惜重金打造一個長期培育人材的搖籃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TW" altLang="en-US" sz="2200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方舟計劃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】  </a:t>
            </a:r>
          </a:p>
          <a:p>
            <a:pPr>
              <a:lnSpc>
                <a:spcPts val="3000"/>
              </a:lnSpc>
            </a:pP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讓剛入職的練習生，不但有優質的工作環境與升遷計劃，更在學習 </a:t>
            </a:r>
            <a:endParaRPr lang="en-US" altLang="zh-TW" sz="22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的過程中，就享有一般新人工程師的底薪與完善的勞健保制度，並  </a:t>
            </a:r>
            <a:endParaRPr lang="en-US" altLang="zh-TW" sz="22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保年領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14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個月↑</a:t>
            </a:r>
            <a:endParaRPr lang="en-US" altLang="zh-TW" sz="22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D0FF684-9332-4A9A-AD14-6BF1C9411335}"/>
              </a:ext>
            </a:extLst>
          </p:cNvPr>
          <p:cNvSpPr/>
          <p:nvPr/>
        </p:nvSpPr>
        <p:spPr>
          <a:xfrm>
            <a:off x="828136" y="3337526"/>
            <a:ext cx="118637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0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endParaRPr lang="zh-TW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		   培訓考核	         考核</a:t>
            </a:r>
          </a:p>
          <a:p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練習生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(32000/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	     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副工程師	        工程師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薪資、獎金視表現再調升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	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個月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          1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具帶領小組成員獨立安裝設備之力</a:t>
            </a:r>
            <a:endParaRPr lang="en-US" altLang="zh-TW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			   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領導工程師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(Team leader)【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參與公司的未來發展決策及領導分紅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</a:p>
          <a:p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       2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                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(ML)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</a:t>
            </a:r>
            <a:r>
              <a:rPr lang="en-US" altLang="zh-TW" sz="2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百萬年薪不是夢</a:t>
            </a:r>
            <a:r>
              <a:rPr lang="en-US" altLang="zh-TW" sz="2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 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en-US" altLang="zh-TW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	   	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endParaRPr lang="zh-TW" altLang="en-US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03AEB16C-1C69-4075-8BF1-E610AF849606}"/>
              </a:ext>
            </a:extLst>
          </p:cNvPr>
          <p:cNvCxnSpPr>
            <a:cxnSpLocks/>
          </p:cNvCxnSpPr>
          <p:nvPr/>
        </p:nvCxnSpPr>
        <p:spPr>
          <a:xfrm>
            <a:off x="2975688" y="4429663"/>
            <a:ext cx="1026188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F0E98B2-03AC-4AC8-ADC7-3DE60FF183BA}"/>
              </a:ext>
            </a:extLst>
          </p:cNvPr>
          <p:cNvCxnSpPr/>
          <p:nvPr/>
        </p:nvCxnSpPr>
        <p:spPr>
          <a:xfrm>
            <a:off x="5156912" y="4429663"/>
            <a:ext cx="939088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EFA32ECE-4D33-4F56-9AAF-989042E8489E}"/>
              </a:ext>
            </a:extLst>
          </p:cNvPr>
          <p:cNvCxnSpPr>
            <a:cxnSpLocks/>
          </p:cNvCxnSpPr>
          <p:nvPr/>
        </p:nvCxnSpPr>
        <p:spPr>
          <a:xfrm>
            <a:off x="828136" y="5650813"/>
            <a:ext cx="3926356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A11D5433-02F9-4DC4-AF3B-648EADACF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27" b="89831" l="9938" r="89752">
                        <a14:foregroundMark x1="49379" y1="8051" x2="49379" y2="8051"/>
                        <a14:foregroundMark x1="49379" y1="8051" x2="49379" y2="8051"/>
                        <a14:foregroundMark x1="38509" y1="22458" x2="38509" y2="22458"/>
                        <a14:foregroundMark x1="34783" y1="28390" x2="34783" y2="28390"/>
                        <a14:foregroundMark x1="40683" y1="26271" x2="40683" y2="49153"/>
                        <a14:foregroundMark x1="40683" y1="49153" x2="49379" y2="64831"/>
                        <a14:foregroundMark x1="18944" y1="79237" x2="18944" y2="79237"/>
                        <a14:foregroundMark x1="23913" y1="80085" x2="23913" y2="80085"/>
                        <a14:foregroundMark x1="31366" y1="80508" x2="31366" y2="80508"/>
                        <a14:foregroundMark x1="36646" y1="77542" x2="36646" y2="77542"/>
                        <a14:foregroundMark x1="46584" y1="77966" x2="46584" y2="77966"/>
                        <a14:foregroundMark x1="52484" y1="83051" x2="52484" y2="83051"/>
                        <a14:foregroundMark x1="58075" y1="80508" x2="58075" y2="80508"/>
                        <a14:foregroundMark x1="63665" y1="81780" x2="63665" y2="81780"/>
                        <a14:foregroundMark x1="73913" y1="84322" x2="73913" y2="84322"/>
                        <a14:foregroundMark x1="80435" y1="83898" x2="80435" y2="83898"/>
                        <a14:foregroundMark x1="49379" y1="9322" x2="49379" y2="9322"/>
                        <a14:foregroundMark x1="49379" y1="7627" x2="49379" y2="7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2" y="437562"/>
            <a:ext cx="1349741" cy="989251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ACFAAE65-1A6D-4628-A91E-8246948C5FBB}"/>
              </a:ext>
            </a:extLst>
          </p:cNvPr>
          <p:cNvSpPr/>
          <p:nvPr/>
        </p:nvSpPr>
        <p:spPr>
          <a:xfrm>
            <a:off x="2270313" y="601209"/>
            <a:ext cx="606356" cy="739992"/>
          </a:xfrm>
          <a:prstGeom prst="rect">
            <a:avLst/>
          </a:prstGeom>
          <a:solidFill>
            <a:srgbClr val="DB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301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832039" y="2607236"/>
            <a:ext cx="652622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5875">
              <a:spcBef>
                <a:spcPct val="20000"/>
              </a:spcBef>
              <a:defRPr/>
            </a:pP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※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其他細項詳列於勞動契約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※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我們需要不甘當上班族，具有創業企圖心的你，歡迎加入路易科技的大家庭，成為開拓事業的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路家軍</a:t>
            </a:r>
          </a:p>
        </p:txBody>
      </p:sp>
      <p:pic>
        <p:nvPicPr>
          <p:cNvPr id="3074" name="Picture 2" descr="台南｜新市.善化景點：新市善化一日遊路線規劃，10個親子景點假日熱門玩樂推薦- Mimi韓の旅遊生活">
            <a:extLst>
              <a:ext uri="{FF2B5EF4-FFF2-40B4-BE49-F238E27FC236}">
                <a16:creationId xmlns:a16="http://schemas.microsoft.com/office/drawing/2014/main" id="{2227AFB3-6EBC-40C4-9654-D8CF76DE4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7" y="342900"/>
            <a:ext cx="2286000" cy="201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ecing.tw/wp-content/uploads/20190314031401_63.jpg">
            <a:extLst>
              <a:ext uri="{FF2B5EF4-FFF2-40B4-BE49-F238E27FC236}">
                <a16:creationId xmlns:a16="http://schemas.microsoft.com/office/drawing/2014/main" id="{FF1E0DCD-CF7B-4F95-9E63-121C1AF2D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17" b="12198"/>
          <a:stretch/>
        </p:blipFill>
        <p:spPr bwMode="auto">
          <a:xfrm>
            <a:off x="2692364" y="342899"/>
            <a:ext cx="2286000" cy="200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台南~國立台灣史前文化博物館-南科考古館/IG網美打卡黃色天井/親子景點@ ＊熊仔愛七桃＊ :: 痞客邦::">
            <a:extLst>
              <a:ext uri="{FF2B5EF4-FFF2-40B4-BE49-F238E27FC236}">
                <a16:creationId xmlns:a16="http://schemas.microsoft.com/office/drawing/2014/main" id="{DD173C32-980E-4ADA-AA96-465A9D6FC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0"/>
          <a:stretch/>
        </p:blipFill>
        <p:spPr bwMode="auto">
          <a:xfrm>
            <a:off x="362513" y="4410951"/>
            <a:ext cx="2284871" cy="210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南科園區新投資案濾能公司斥4.5億蓋新廠| 產業熱點| 產業| 經濟日報">
            <a:extLst>
              <a:ext uri="{FF2B5EF4-FFF2-40B4-BE49-F238E27FC236}">
                <a16:creationId xmlns:a16="http://schemas.microsoft.com/office/drawing/2014/main" id="{2C5994AE-DA83-431D-B145-BB7A36EA8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41" b="28532"/>
          <a:stretch/>
        </p:blipFill>
        <p:spPr bwMode="auto">
          <a:xfrm>
            <a:off x="7790350" y="330201"/>
            <a:ext cx="3989604" cy="200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財經週報-熱門族群〉疫情短期影響半導體設備業後市仍旺- 自由財經">
            <a:extLst>
              <a:ext uri="{FF2B5EF4-FFF2-40B4-BE49-F238E27FC236}">
                <a16:creationId xmlns:a16="http://schemas.microsoft.com/office/drawing/2014/main" id="{DA8BBED7-FDC0-4D05-A70E-DE69B0B18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/>
        </p:blipFill>
        <p:spPr bwMode="auto">
          <a:xfrm>
            <a:off x="353907" y="2405564"/>
            <a:ext cx="2284871" cy="196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961B3EC5-F505-4750-A84C-7A85099685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075"/>
          <a:stretch/>
        </p:blipFill>
        <p:spPr>
          <a:xfrm>
            <a:off x="9551529" y="2405564"/>
            <a:ext cx="2228425" cy="1951349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2548933E-75D9-400F-9AFB-9CDD4114B4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2365" y="4410951"/>
            <a:ext cx="2451136" cy="2104149"/>
          </a:xfrm>
          <a:prstGeom prst="rect">
            <a:avLst/>
          </a:prstGeom>
        </p:spPr>
      </p:pic>
      <p:pic>
        <p:nvPicPr>
          <p:cNvPr id="3094" name="Picture 22" descr="https://decing.tw/wp-content/uploads/20190507233611_8.jpg">
            <a:extLst>
              <a:ext uri="{FF2B5EF4-FFF2-40B4-BE49-F238E27FC236}">
                <a16:creationId xmlns:a16="http://schemas.microsoft.com/office/drawing/2014/main" id="{2323AFE1-EAAE-4D00-A4F0-B2652CF68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3"/>
          <a:stretch/>
        </p:blipFill>
        <p:spPr bwMode="auto">
          <a:xfrm>
            <a:off x="5030821" y="330201"/>
            <a:ext cx="2713004" cy="200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南科湖濱雅舍幾米公園 - 如果我可以許一個願望 / 台南南科景點">
            <a:extLst>
              <a:ext uri="{FF2B5EF4-FFF2-40B4-BE49-F238E27FC236}">
                <a16:creationId xmlns:a16="http://schemas.microsoft.com/office/drawing/2014/main" id="{D406DDC4-92F1-47FB-B8DE-F3211FA8A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28" y="4425270"/>
            <a:ext cx="2228426" cy="210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BC048DF5-9D10-4F92-B852-73C5C840CD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8482" y="4425270"/>
            <a:ext cx="4311153" cy="2089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803</Words>
  <Application>Microsoft Office PowerPoint</Application>
  <PresentationFormat>寬螢幕</PresentationFormat>
  <Paragraphs>59</Paragraphs>
  <Slides>11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23" baseType="lpstr">
      <vt:lpstr>等线</vt:lpstr>
      <vt:lpstr>等线 Light</vt:lpstr>
      <vt:lpstr>Microsoft YaHei</vt:lpstr>
      <vt:lpstr>Microsoft YaHei</vt:lpstr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74</cp:revision>
  <cp:lastPrinted>2022-01-20T08:51:17Z</cp:lastPrinted>
  <dcterms:created xsi:type="dcterms:W3CDTF">2022-01-12T05:34:33Z</dcterms:created>
  <dcterms:modified xsi:type="dcterms:W3CDTF">2022-05-20T03:12:56Z</dcterms:modified>
</cp:coreProperties>
</file>