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8" r:id="rId2"/>
  </p:sldIdLst>
  <p:sldSz cx="32918400" cy="219456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65"/>
  </p:normalViewPr>
  <p:slideViewPr>
    <p:cSldViewPr snapToGrid="0">
      <p:cViewPr varScale="1">
        <p:scale>
          <a:sx n="33" d="100"/>
          <a:sy n="33" d="100"/>
        </p:scale>
        <p:origin x="1528" y="2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C711F5-116B-6145-9933-237D972B46BE}" type="datetimeFigureOut">
              <a:rPr lang="en-US" smtClean="0"/>
              <a:t>11/7/22</a:t>
            </a:fld>
            <a:endParaRPr lang="en-US"/>
          </a:p>
        </p:txBody>
      </p:sp>
      <p:sp>
        <p:nvSpPr>
          <p:cNvPr id="4" name="Slide Image Placeholder 3"/>
          <p:cNvSpPr>
            <a:spLocks noGrp="1" noRot="1" noChangeAspect="1"/>
          </p:cNvSpPr>
          <p:nvPr>
            <p:ph type="sldImg" idx="2"/>
          </p:nvPr>
        </p:nvSpPr>
        <p:spPr>
          <a:xfrm>
            <a:off x="1114425" y="1143000"/>
            <a:ext cx="46291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CCD048-0B8C-704D-A575-5DC5DA51E6A8}" type="slidenum">
              <a:rPr lang="en-US" smtClean="0"/>
              <a:t>‹#›</a:t>
            </a:fld>
            <a:endParaRPr lang="en-US"/>
          </a:p>
        </p:txBody>
      </p:sp>
    </p:spTree>
    <p:extLst>
      <p:ext uri="{BB962C8B-B14F-4D97-AF65-F5344CB8AC3E}">
        <p14:creationId xmlns:p14="http://schemas.microsoft.com/office/powerpoint/2010/main" val="1666760575"/>
      </p:ext>
    </p:extLst>
  </p:cSld>
  <p:clrMap bg1="lt1" tx1="dk1" bg2="lt2" tx2="dk2" accent1="accent1" accent2="accent2" accent3="accent3" accent4="accent4" accent5="accent5" accent6="accent6" hlink="hlink" folHlink="folHlink"/>
  <p:notesStyle>
    <a:lvl1pPr marL="0" algn="l" defTabSz="2633472" rtl="0" eaLnBrk="1" latinLnBrk="0" hangingPunct="1">
      <a:defRPr sz="3456" kern="1200">
        <a:solidFill>
          <a:schemeClr val="tx1"/>
        </a:solidFill>
        <a:latin typeface="+mn-lt"/>
        <a:ea typeface="+mn-ea"/>
        <a:cs typeface="+mn-cs"/>
      </a:defRPr>
    </a:lvl1pPr>
    <a:lvl2pPr marL="1316736" algn="l" defTabSz="2633472" rtl="0" eaLnBrk="1" latinLnBrk="0" hangingPunct="1">
      <a:defRPr sz="3456" kern="1200">
        <a:solidFill>
          <a:schemeClr val="tx1"/>
        </a:solidFill>
        <a:latin typeface="+mn-lt"/>
        <a:ea typeface="+mn-ea"/>
        <a:cs typeface="+mn-cs"/>
      </a:defRPr>
    </a:lvl2pPr>
    <a:lvl3pPr marL="2633472" algn="l" defTabSz="2633472" rtl="0" eaLnBrk="1" latinLnBrk="0" hangingPunct="1">
      <a:defRPr sz="3456" kern="1200">
        <a:solidFill>
          <a:schemeClr val="tx1"/>
        </a:solidFill>
        <a:latin typeface="+mn-lt"/>
        <a:ea typeface="+mn-ea"/>
        <a:cs typeface="+mn-cs"/>
      </a:defRPr>
    </a:lvl3pPr>
    <a:lvl4pPr marL="3950208" algn="l" defTabSz="2633472" rtl="0" eaLnBrk="1" latinLnBrk="0" hangingPunct="1">
      <a:defRPr sz="3456" kern="1200">
        <a:solidFill>
          <a:schemeClr val="tx1"/>
        </a:solidFill>
        <a:latin typeface="+mn-lt"/>
        <a:ea typeface="+mn-ea"/>
        <a:cs typeface="+mn-cs"/>
      </a:defRPr>
    </a:lvl4pPr>
    <a:lvl5pPr marL="5266944" algn="l" defTabSz="2633472" rtl="0" eaLnBrk="1" latinLnBrk="0" hangingPunct="1">
      <a:defRPr sz="3456" kern="1200">
        <a:solidFill>
          <a:schemeClr val="tx1"/>
        </a:solidFill>
        <a:latin typeface="+mn-lt"/>
        <a:ea typeface="+mn-ea"/>
        <a:cs typeface="+mn-cs"/>
      </a:defRPr>
    </a:lvl5pPr>
    <a:lvl6pPr marL="6583680" algn="l" defTabSz="2633472" rtl="0" eaLnBrk="1" latinLnBrk="0" hangingPunct="1">
      <a:defRPr sz="3456" kern="1200">
        <a:solidFill>
          <a:schemeClr val="tx1"/>
        </a:solidFill>
        <a:latin typeface="+mn-lt"/>
        <a:ea typeface="+mn-ea"/>
        <a:cs typeface="+mn-cs"/>
      </a:defRPr>
    </a:lvl6pPr>
    <a:lvl7pPr marL="7900416" algn="l" defTabSz="2633472" rtl="0" eaLnBrk="1" latinLnBrk="0" hangingPunct="1">
      <a:defRPr sz="3456" kern="1200">
        <a:solidFill>
          <a:schemeClr val="tx1"/>
        </a:solidFill>
        <a:latin typeface="+mn-lt"/>
        <a:ea typeface="+mn-ea"/>
        <a:cs typeface="+mn-cs"/>
      </a:defRPr>
    </a:lvl7pPr>
    <a:lvl8pPr marL="9217152" algn="l" defTabSz="2633472" rtl="0" eaLnBrk="1" latinLnBrk="0" hangingPunct="1">
      <a:defRPr sz="3456" kern="1200">
        <a:solidFill>
          <a:schemeClr val="tx1"/>
        </a:solidFill>
        <a:latin typeface="+mn-lt"/>
        <a:ea typeface="+mn-ea"/>
        <a:cs typeface="+mn-cs"/>
      </a:defRPr>
    </a:lvl8pPr>
    <a:lvl9pPr marL="10533888" algn="l" defTabSz="2633472" rtl="0" eaLnBrk="1" latinLnBrk="0" hangingPunct="1">
      <a:defRPr sz="345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8" Type="http://schemas.openxmlformats.org/officeDocument/2006/relationships/hyperlink" Target="https://www.nihb.org/" TargetMode="External"/><Relationship Id="rId3" Type="http://schemas.openxmlformats.org/officeDocument/2006/relationships/hyperlink" Target="https://www.sccadvasa.org/" TargetMode="External"/><Relationship Id="rId7" Type="http://schemas.openxmlformats.org/officeDocument/2006/relationships/hyperlink" Target="https://www.usetinc.org/departments/uset-spf/uset-spf-advocacy/health/" TargetMode="External"/><Relationship Id="rId2" Type="http://schemas.openxmlformats.org/officeDocument/2006/relationships/slide" Target="../slides/slide1.xml"/><Relationship Id="rId1" Type="http://schemas.openxmlformats.org/officeDocument/2006/relationships/notesMaster" Target="../notesMasters/notesMaster1.xml"/><Relationship Id="rId6" Type="http://schemas.openxmlformats.org/officeDocument/2006/relationships/hyperlink" Target="https://www.uihi.org/projects/our-bodies-our-stories/" TargetMode="External"/><Relationship Id="rId5" Type="http://schemas.openxmlformats.org/officeDocument/2006/relationships/hyperlink" Target="https://seedingsovereignty.org/" TargetMode="External"/><Relationship Id="rId10" Type="http://schemas.openxmlformats.org/officeDocument/2006/relationships/hyperlink" Target="https://www.naicja.org/" TargetMode="External"/><Relationship Id="rId4" Type="http://schemas.openxmlformats.org/officeDocument/2006/relationships/hyperlink" Target="https://www.niwrc.org/" TargetMode="External"/><Relationship Id="rId9" Type="http://schemas.openxmlformats.org/officeDocument/2006/relationships/hyperlink" Target="https://www.home.tlpi.org/publications"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1143000"/>
            <a:ext cx="4629150" cy="3086100"/>
          </a:xfrm>
        </p:spPr>
      </p:sp>
      <p:sp>
        <p:nvSpPr>
          <p:cNvPr id="3" name="Notes Placeholder 2"/>
          <p:cNvSpPr>
            <a:spLocks noGrp="1"/>
          </p:cNvSpPr>
          <p:nvPr>
            <p:ph type="body" idx="1"/>
          </p:nvPr>
        </p:nvSpPr>
        <p:spPr/>
        <p:txBody>
          <a:bodyPr/>
          <a:lstStyle/>
          <a:p>
            <a:pPr algn="l"/>
            <a:r>
              <a:rPr lang="en-US" b="0" i="0" u="none" strike="noStrike" dirty="0" err="1">
                <a:solidFill>
                  <a:srgbClr val="000000"/>
                </a:solidFill>
                <a:effectLst/>
                <a:latin typeface="Helvetica" pitchFamily="2" charset="0"/>
              </a:rPr>
              <a:t>NatiCatawba</a:t>
            </a:r>
            <a:r>
              <a:rPr lang="en-US" b="0" i="0" u="none" strike="noStrike" dirty="0">
                <a:solidFill>
                  <a:srgbClr val="000000"/>
                </a:solidFill>
                <a:effectLst/>
                <a:latin typeface="Helvetica" pitchFamily="2" charset="0"/>
              </a:rPr>
              <a:t> has tons of culturally specific resources (victim advocates, recovery support, counseling, IHS clinic, child care, and probably more). MMIW NC Coalition does a lot to raise awareness on Facebook and IG. The SC Coalition Against Domestic Violence and Sexual Assault (SCCADVASA) isn't culturally specific, but they are a </a:t>
            </a:r>
            <a:r>
              <a:rPr lang="en-US" b="0" i="0" u="none" strike="noStrike" dirty="0" err="1">
                <a:solidFill>
                  <a:srgbClr val="000000"/>
                </a:solidFill>
                <a:effectLst/>
                <a:latin typeface="Helvetica" pitchFamily="2" charset="0"/>
              </a:rPr>
              <a:t>phenominal</a:t>
            </a:r>
            <a:r>
              <a:rPr lang="en-US" b="0" i="0" u="none" strike="noStrike" dirty="0">
                <a:solidFill>
                  <a:srgbClr val="000000"/>
                </a:solidFill>
                <a:effectLst/>
                <a:latin typeface="Helvetica" pitchFamily="2" charset="0"/>
              </a:rPr>
              <a:t> organization and are strong allies. Their website is </a:t>
            </a:r>
            <a:r>
              <a:rPr lang="en-US" b="0" i="0" u="none" strike="noStrike" dirty="0">
                <a:solidFill>
                  <a:srgbClr val="000000"/>
                </a:solidFill>
                <a:effectLst/>
                <a:latin typeface="Helvetica" pitchFamily="2" charset="0"/>
                <a:hlinkClick r:id="rId3"/>
              </a:rPr>
              <a:t>https://www.sccadvasa.org/</a:t>
            </a:r>
            <a:endParaRPr lang="en-US" b="0" i="0" u="none" strike="noStrike" dirty="0">
              <a:solidFill>
                <a:srgbClr val="000000"/>
              </a:solidFill>
              <a:effectLst/>
              <a:latin typeface="Helvetica" pitchFamily="2" charset="0"/>
            </a:endParaRPr>
          </a:p>
          <a:p>
            <a:pPr algn="l"/>
            <a:br>
              <a:rPr lang="en-US" b="0" i="0" u="none" strike="noStrike" dirty="0">
                <a:solidFill>
                  <a:srgbClr val="000000"/>
                </a:solidFill>
                <a:effectLst/>
                <a:latin typeface="Helvetica" pitchFamily="2" charset="0"/>
              </a:rPr>
            </a:br>
            <a:endParaRPr lang="en-US" b="0" i="0" u="none" strike="noStrike" dirty="0">
              <a:solidFill>
                <a:srgbClr val="000000"/>
              </a:solidFill>
              <a:effectLst/>
              <a:latin typeface="Helvetica" pitchFamily="2" charset="0"/>
            </a:endParaRPr>
          </a:p>
          <a:p>
            <a:pPr algn="l"/>
            <a:r>
              <a:rPr lang="en-US" b="0" i="0" u="none" strike="noStrike" dirty="0">
                <a:solidFill>
                  <a:srgbClr val="000000"/>
                </a:solidFill>
                <a:effectLst/>
                <a:latin typeface="Helvetica" pitchFamily="2" charset="0"/>
              </a:rPr>
              <a:t>For national organizations, I recommend National Indigenous Women's Resource Center (</a:t>
            </a:r>
            <a:r>
              <a:rPr lang="en-US" b="0" i="0" u="none" strike="noStrike" dirty="0">
                <a:solidFill>
                  <a:srgbClr val="000000"/>
                </a:solidFill>
                <a:effectLst/>
                <a:latin typeface="Helvetica" pitchFamily="2" charset="0"/>
                <a:hlinkClick r:id="rId4"/>
              </a:rPr>
              <a:t>https://www.niwrc.org/</a:t>
            </a:r>
            <a:r>
              <a:rPr lang="en-US" b="0" i="0" u="none" strike="noStrike" dirty="0">
                <a:solidFill>
                  <a:srgbClr val="000000"/>
                </a:solidFill>
                <a:effectLst/>
                <a:latin typeface="Helvetica" pitchFamily="2" charset="0"/>
              </a:rPr>
              <a:t>), Seeding Sovereignty (</a:t>
            </a:r>
            <a:r>
              <a:rPr lang="en-US" b="0" i="0" u="none" strike="noStrike" dirty="0">
                <a:solidFill>
                  <a:srgbClr val="000000"/>
                </a:solidFill>
                <a:effectLst/>
                <a:latin typeface="Helvetica" pitchFamily="2" charset="0"/>
                <a:hlinkClick r:id="rId5"/>
              </a:rPr>
              <a:t>https://seedingsovereignty.org/</a:t>
            </a:r>
            <a:r>
              <a:rPr lang="en-US" b="0" i="0" u="none" strike="noStrike" dirty="0">
                <a:solidFill>
                  <a:srgbClr val="000000"/>
                </a:solidFill>
                <a:effectLst/>
                <a:latin typeface="Helvetica" pitchFamily="2" charset="0"/>
              </a:rPr>
              <a:t>), and Urban Indian Health Institute (</a:t>
            </a:r>
            <a:r>
              <a:rPr lang="en-US" b="0" i="0" u="none" strike="noStrike" dirty="0">
                <a:solidFill>
                  <a:srgbClr val="000000"/>
                </a:solidFill>
                <a:effectLst/>
                <a:latin typeface="Helvetica" pitchFamily="2" charset="0"/>
                <a:hlinkClick r:id="rId6"/>
              </a:rPr>
              <a:t>https://www.uihi.org/projects/our-bodies-our-stories/</a:t>
            </a:r>
            <a:r>
              <a:rPr lang="en-US" b="0" i="0" u="none" strike="noStrike" dirty="0">
                <a:solidFill>
                  <a:srgbClr val="000000"/>
                </a:solidFill>
                <a:effectLst/>
                <a:latin typeface="Helvetica" pitchFamily="2" charset="0"/>
              </a:rPr>
              <a:t>).</a:t>
            </a:r>
          </a:p>
          <a:p>
            <a:pPr algn="l"/>
            <a:endParaRPr lang="en-US" b="0" i="0" u="none" strike="noStrike" dirty="0">
              <a:solidFill>
                <a:srgbClr val="000000"/>
              </a:solidFill>
              <a:effectLst/>
              <a:latin typeface="Helvetica" pitchFamily="2" charset="0"/>
            </a:endParaRPr>
          </a:p>
          <a:p>
            <a:pPr algn="l"/>
            <a:r>
              <a:rPr lang="en-US" sz="1600" b="0" i="0" dirty="0">
                <a:solidFill>
                  <a:srgbClr val="242424"/>
                </a:solidFill>
                <a:effectLst/>
                <a:latin typeface="Calibri" panose="020F0502020204030204" pitchFamily="34" charset="0"/>
              </a:rPr>
              <a:t>For American Indian health resources-</a:t>
            </a:r>
          </a:p>
          <a:p>
            <a:pPr algn="l">
              <a:buFont typeface="Arial" panose="020B0604020202020204" pitchFamily="34" charset="0"/>
              <a:buChar char="•"/>
            </a:pPr>
            <a:r>
              <a:rPr lang="en-US" sz="1600" b="0" i="0" dirty="0">
                <a:solidFill>
                  <a:srgbClr val="242424"/>
                </a:solidFill>
                <a:effectLst/>
                <a:latin typeface="Calibri" panose="020F0502020204030204" pitchFamily="34" charset="0"/>
              </a:rPr>
              <a:t>United South and Eastern Tribes (USET) is a regional organization deeply involved in advocacy of health-related initiatives, especially on the federal level.  Good resources are at this link: </a:t>
            </a:r>
            <a:r>
              <a:rPr lang="en-US" sz="1600" b="0" i="0" dirty="0">
                <a:solidFill>
                  <a:srgbClr val="242424"/>
                </a:solidFill>
                <a:effectLst/>
                <a:latin typeface="Calibri" panose="020F0502020204030204" pitchFamily="34" charset="0"/>
                <a:hlinkClick r:id="rId7"/>
              </a:rPr>
              <a:t>https://www.usetinc.org/departments/uset-spf/uset-spf-advocacy/health/</a:t>
            </a:r>
            <a:endParaRPr lang="en-US" sz="1600" b="0" i="0" dirty="0">
              <a:solidFill>
                <a:srgbClr val="242424"/>
              </a:solidFill>
              <a:effectLst/>
              <a:latin typeface="Calibri" panose="020F0502020204030204" pitchFamily="34" charset="0"/>
            </a:endParaRPr>
          </a:p>
          <a:p>
            <a:pPr algn="l">
              <a:buFont typeface="Arial" panose="020B0604020202020204" pitchFamily="34" charset="0"/>
              <a:buChar char="•"/>
            </a:pPr>
            <a:r>
              <a:rPr lang="en-US" sz="1600" b="0" i="0" dirty="0">
                <a:solidFill>
                  <a:srgbClr val="242424"/>
                </a:solidFill>
                <a:effectLst/>
                <a:latin typeface="Calibri" panose="020F0502020204030204" pitchFamily="34" charset="0"/>
              </a:rPr>
              <a:t>The Nation Indian Health Board is probably the largest and best known health-focused group.  They have tons of resources on their site: </a:t>
            </a:r>
            <a:r>
              <a:rPr lang="en-US" sz="1600" b="0" i="0" dirty="0">
                <a:solidFill>
                  <a:srgbClr val="242424"/>
                </a:solidFill>
                <a:effectLst/>
                <a:latin typeface="Calibri" panose="020F0502020204030204" pitchFamily="34" charset="0"/>
                <a:hlinkClick r:id="rId8"/>
              </a:rPr>
              <a:t>https://www.nihb.org/</a:t>
            </a:r>
            <a:endParaRPr lang="en-US" sz="1600" b="0" i="0" dirty="0">
              <a:solidFill>
                <a:srgbClr val="242424"/>
              </a:solidFill>
              <a:effectLst/>
              <a:latin typeface="Calibri" panose="020F0502020204030204" pitchFamily="34" charset="0"/>
            </a:endParaRPr>
          </a:p>
          <a:p>
            <a:pPr algn="l"/>
            <a:r>
              <a:rPr lang="en-US" sz="1600" b="0" i="0" dirty="0">
                <a:solidFill>
                  <a:srgbClr val="242424"/>
                </a:solidFill>
                <a:effectLst/>
                <a:latin typeface="Calibri" panose="020F0502020204030204" pitchFamily="34" charset="0"/>
              </a:rPr>
              <a:t> </a:t>
            </a:r>
          </a:p>
          <a:p>
            <a:pPr algn="l"/>
            <a:r>
              <a:rPr lang="en-US" sz="1600" b="0" i="0" dirty="0">
                <a:solidFill>
                  <a:srgbClr val="242424"/>
                </a:solidFill>
                <a:effectLst/>
                <a:latin typeface="Calibri" panose="020F0502020204030204" pitchFamily="34" charset="0"/>
              </a:rPr>
              <a:t>For justice resources</a:t>
            </a:r>
          </a:p>
          <a:p>
            <a:pPr algn="l">
              <a:buFont typeface="Arial" panose="020B0604020202020204" pitchFamily="34" charset="0"/>
              <a:buChar char="•"/>
            </a:pPr>
            <a:r>
              <a:rPr lang="en-US" sz="1600" b="0" i="0" dirty="0">
                <a:solidFill>
                  <a:srgbClr val="242424"/>
                </a:solidFill>
                <a:effectLst/>
                <a:latin typeface="Calibri" panose="020F0502020204030204" pitchFamily="34" charset="0"/>
              </a:rPr>
              <a:t>Tribal Law and Policy Institute covers a lot- tribal courts, law enforcement, victim services/ MMIP, reentry services, and more.  Here’s the link to their publications tab, but their entire website has great stuff- </a:t>
            </a:r>
            <a:r>
              <a:rPr lang="en-US" sz="1600" b="0" i="0" dirty="0">
                <a:solidFill>
                  <a:srgbClr val="242424"/>
                </a:solidFill>
                <a:effectLst/>
                <a:latin typeface="Calibri" panose="020F0502020204030204" pitchFamily="34" charset="0"/>
                <a:hlinkClick r:id="rId9"/>
              </a:rPr>
              <a:t>https://www.home.tlpi.org/publications</a:t>
            </a:r>
            <a:endParaRPr lang="en-US" sz="1600" b="0" i="0" dirty="0">
              <a:solidFill>
                <a:srgbClr val="242424"/>
              </a:solidFill>
              <a:effectLst/>
              <a:latin typeface="Calibri" panose="020F0502020204030204" pitchFamily="34" charset="0"/>
            </a:endParaRPr>
          </a:p>
          <a:p>
            <a:pPr algn="l">
              <a:buFont typeface="Arial" panose="020B0604020202020204" pitchFamily="34" charset="0"/>
              <a:buChar char="•"/>
            </a:pPr>
            <a:r>
              <a:rPr lang="en-US" sz="1600" b="0" i="0" dirty="0">
                <a:solidFill>
                  <a:srgbClr val="242424"/>
                </a:solidFill>
                <a:effectLst/>
                <a:latin typeface="Calibri" panose="020F0502020204030204" pitchFamily="34" charset="0"/>
              </a:rPr>
              <a:t>National American Indian Court Judges Association- more focused on tribal courts- </a:t>
            </a:r>
            <a:r>
              <a:rPr lang="en-US" sz="1600" b="0" i="0" dirty="0">
                <a:solidFill>
                  <a:srgbClr val="242424"/>
                </a:solidFill>
                <a:effectLst/>
                <a:latin typeface="Calibri" panose="020F0502020204030204" pitchFamily="34" charset="0"/>
                <a:hlinkClick r:id="rId10"/>
              </a:rPr>
              <a:t>https://www.naicja.org/</a:t>
            </a:r>
            <a:endParaRPr lang="en-US" sz="1600" b="0" i="0" dirty="0">
              <a:solidFill>
                <a:srgbClr val="242424"/>
              </a:solidFill>
              <a:effectLst/>
              <a:latin typeface="Calibri" panose="020F0502020204030204" pitchFamily="34" charset="0"/>
            </a:endParaRPr>
          </a:p>
          <a:p>
            <a:pPr algn="l"/>
            <a:endParaRPr lang="en-US" b="0" i="0" u="none" strike="noStrike" dirty="0">
              <a:solidFill>
                <a:srgbClr val="000000"/>
              </a:solidFill>
              <a:effectLst/>
              <a:latin typeface="Helvetica" pitchFamily="2" charset="0"/>
            </a:endParaRPr>
          </a:p>
          <a:p>
            <a:pPr algn="l"/>
            <a:endParaRPr lang="en-US" b="0" i="0" u="none" strike="noStrike" dirty="0">
              <a:solidFill>
                <a:srgbClr val="000000"/>
              </a:solidFill>
              <a:effectLst/>
              <a:latin typeface="Helvetica" pitchFamily="2" charset="0"/>
            </a:endParaRPr>
          </a:p>
          <a:p>
            <a:endParaRPr lang="en-US" dirty="0"/>
          </a:p>
        </p:txBody>
      </p:sp>
      <p:sp>
        <p:nvSpPr>
          <p:cNvPr id="4" name="Slide Number Placeholder 3"/>
          <p:cNvSpPr>
            <a:spLocks noGrp="1"/>
          </p:cNvSpPr>
          <p:nvPr>
            <p:ph type="sldNum" sz="quarter" idx="5"/>
          </p:nvPr>
        </p:nvSpPr>
        <p:spPr/>
        <p:txBody>
          <a:bodyPr/>
          <a:lstStyle/>
          <a:p>
            <a:fld id="{97308A3B-FDB8-9D42-A0BC-8F2315EE2D9B}" type="slidenum">
              <a:rPr lang="en-US" smtClean="0"/>
              <a:t>1</a:t>
            </a:fld>
            <a:endParaRPr lang="en-US"/>
          </a:p>
        </p:txBody>
      </p:sp>
    </p:spTree>
    <p:extLst>
      <p:ext uri="{BB962C8B-B14F-4D97-AF65-F5344CB8AC3E}">
        <p14:creationId xmlns:p14="http://schemas.microsoft.com/office/powerpoint/2010/main" val="39597903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3591562"/>
            <a:ext cx="27980640" cy="7640320"/>
          </a:xfrm>
        </p:spPr>
        <p:txBody>
          <a:bodyPr anchor="b"/>
          <a:lstStyle>
            <a:lvl1pPr algn="ctr">
              <a:defRPr sz="19200"/>
            </a:lvl1pPr>
          </a:lstStyle>
          <a:p>
            <a:r>
              <a:rPr lang="en-US"/>
              <a:t>Click to edit Master title style</a:t>
            </a:r>
            <a:endParaRPr lang="en-US" dirty="0"/>
          </a:p>
        </p:txBody>
      </p:sp>
      <p:sp>
        <p:nvSpPr>
          <p:cNvPr id="3" name="Subtitle 2"/>
          <p:cNvSpPr>
            <a:spLocks noGrp="1"/>
          </p:cNvSpPr>
          <p:nvPr>
            <p:ph type="subTitle" idx="1"/>
          </p:nvPr>
        </p:nvSpPr>
        <p:spPr>
          <a:xfrm>
            <a:off x="4114800" y="11526522"/>
            <a:ext cx="24688800" cy="5298438"/>
          </a:xfrm>
        </p:spPr>
        <p:txBody>
          <a:bodyPr/>
          <a:lstStyle>
            <a:lvl1pPr marL="0" indent="0" algn="ctr">
              <a:buNone/>
              <a:defRPr sz="7680"/>
            </a:lvl1pPr>
            <a:lvl2pPr marL="1463040" indent="0" algn="ctr">
              <a:buNone/>
              <a:defRPr sz="6400"/>
            </a:lvl2pPr>
            <a:lvl3pPr marL="2926080" indent="0" algn="ctr">
              <a:buNone/>
              <a:defRPr sz="5760"/>
            </a:lvl3pPr>
            <a:lvl4pPr marL="4389120" indent="0" algn="ctr">
              <a:buNone/>
              <a:defRPr sz="5120"/>
            </a:lvl4pPr>
            <a:lvl5pPr marL="5852160" indent="0" algn="ctr">
              <a:buNone/>
              <a:defRPr sz="5120"/>
            </a:lvl5pPr>
            <a:lvl6pPr marL="7315200" indent="0" algn="ctr">
              <a:buNone/>
              <a:defRPr sz="5120"/>
            </a:lvl6pPr>
            <a:lvl7pPr marL="8778240" indent="0" algn="ctr">
              <a:buNone/>
              <a:defRPr sz="5120"/>
            </a:lvl7pPr>
            <a:lvl8pPr marL="10241280" indent="0" algn="ctr">
              <a:buNone/>
              <a:defRPr sz="5120"/>
            </a:lvl8pPr>
            <a:lvl9pPr marL="11704320" indent="0" algn="ctr">
              <a:buNone/>
              <a:defRPr sz="512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7CA481B-2017-EC46-92C0-5BFACFDA29EE}" type="datetimeFigureOut">
              <a:rPr lang="en-US" smtClean="0"/>
              <a:t>11/7/22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2D8C85-6EAD-D44A-998A-5F340B340C53}" type="slidenum">
              <a:rPr lang="en-US" smtClean="0"/>
              <a:t>‹#›</a:t>
            </a:fld>
            <a:endParaRPr lang="en-US"/>
          </a:p>
        </p:txBody>
      </p:sp>
    </p:spTree>
    <p:extLst>
      <p:ext uri="{BB962C8B-B14F-4D97-AF65-F5344CB8AC3E}">
        <p14:creationId xmlns:p14="http://schemas.microsoft.com/office/powerpoint/2010/main" val="32098675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CA481B-2017-EC46-92C0-5BFACFDA29EE}" type="datetimeFigureOut">
              <a:rPr lang="en-US" smtClean="0"/>
              <a:t>11/7/22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2D8C85-6EAD-D44A-998A-5F340B340C53}" type="slidenum">
              <a:rPr lang="en-US" smtClean="0"/>
              <a:t>‹#›</a:t>
            </a:fld>
            <a:endParaRPr lang="en-US"/>
          </a:p>
        </p:txBody>
      </p:sp>
    </p:spTree>
    <p:extLst>
      <p:ext uri="{BB962C8B-B14F-4D97-AF65-F5344CB8AC3E}">
        <p14:creationId xmlns:p14="http://schemas.microsoft.com/office/powerpoint/2010/main" val="3113483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557232" y="1168400"/>
            <a:ext cx="7098030" cy="1859788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63142" y="1168400"/>
            <a:ext cx="20882610" cy="1859788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CA481B-2017-EC46-92C0-5BFACFDA29EE}" type="datetimeFigureOut">
              <a:rPr lang="en-US" smtClean="0"/>
              <a:t>11/7/22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2D8C85-6EAD-D44A-998A-5F340B340C53}" type="slidenum">
              <a:rPr lang="en-US" smtClean="0"/>
              <a:t>‹#›</a:t>
            </a:fld>
            <a:endParaRPr lang="en-US"/>
          </a:p>
        </p:txBody>
      </p:sp>
    </p:spTree>
    <p:extLst>
      <p:ext uri="{BB962C8B-B14F-4D97-AF65-F5344CB8AC3E}">
        <p14:creationId xmlns:p14="http://schemas.microsoft.com/office/powerpoint/2010/main" val="4169014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CA481B-2017-EC46-92C0-5BFACFDA29EE}" type="datetimeFigureOut">
              <a:rPr lang="en-US" smtClean="0"/>
              <a:t>11/7/22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2D8C85-6EAD-D44A-998A-5F340B340C53}" type="slidenum">
              <a:rPr lang="en-US" smtClean="0"/>
              <a:t>‹#›</a:t>
            </a:fld>
            <a:endParaRPr lang="en-US"/>
          </a:p>
        </p:txBody>
      </p:sp>
    </p:spTree>
    <p:extLst>
      <p:ext uri="{BB962C8B-B14F-4D97-AF65-F5344CB8AC3E}">
        <p14:creationId xmlns:p14="http://schemas.microsoft.com/office/powerpoint/2010/main" val="2930090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45997" y="5471167"/>
            <a:ext cx="28392120" cy="9128758"/>
          </a:xfrm>
        </p:spPr>
        <p:txBody>
          <a:bodyPr anchor="b"/>
          <a:lstStyle>
            <a:lvl1pPr>
              <a:defRPr sz="19200"/>
            </a:lvl1pPr>
          </a:lstStyle>
          <a:p>
            <a:r>
              <a:rPr lang="en-US"/>
              <a:t>Click to edit Master title style</a:t>
            </a:r>
            <a:endParaRPr lang="en-US" dirty="0"/>
          </a:p>
        </p:txBody>
      </p:sp>
      <p:sp>
        <p:nvSpPr>
          <p:cNvPr id="3" name="Text Placeholder 2"/>
          <p:cNvSpPr>
            <a:spLocks noGrp="1"/>
          </p:cNvSpPr>
          <p:nvPr>
            <p:ph type="body" idx="1"/>
          </p:nvPr>
        </p:nvSpPr>
        <p:spPr>
          <a:xfrm>
            <a:off x="2245997" y="14686287"/>
            <a:ext cx="28392120" cy="4800598"/>
          </a:xfrm>
        </p:spPr>
        <p:txBody>
          <a:bodyPr/>
          <a:lstStyle>
            <a:lvl1pPr marL="0" indent="0">
              <a:buNone/>
              <a:defRPr sz="7680">
                <a:solidFill>
                  <a:schemeClr val="tx1"/>
                </a:solidFill>
              </a:defRPr>
            </a:lvl1pPr>
            <a:lvl2pPr marL="1463040" indent="0">
              <a:buNone/>
              <a:defRPr sz="6400">
                <a:solidFill>
                  <a:schemeClr val="tx1">
                    <a:tint val="75000"/>
                  </a:schemeClr>
                </a:solidFill>
              </a:defRPr>
            </a:lvl2pPr>
            <a:lvl3pPr marL="2926080" indent="0">
              <a:buNone/>
              <a:defRPr sz="5760">
                <a:solidFill>
                  <a:schemeClr val="tx1">
                    <a:tint val="75000"/>
                  </a:schemeClr>
                </a:solidFill>
              </a:defRPr>
            </a:lvl3pPr>
            <a:lvl4pPr marL="4389120" indent="0">
              <a:buNone/>
              <a:defRPr sz="5120">
                <a:solidFill>
                  <a:schemeClr val="tx1">
                    <a:tint val="75000"/>
                  </a:schemeClr>
                </a:solidFill>
              </a:defRPr>
            </a:lvl4pPr>
            <a:lvl5pPr marL="5852160" indent="0">
              <a:buNone/>
              <a:defRPr sz="5120">
                <a:solidFill>
                  <a:schemeClr val="tx1">
                    <a:tint val="75000"/>
                  </a:schemeClr>
                </a:solidFill>
              </a:defRPr>
            </a:lvl5pPr>
            <a:lvl6pPr marL="7315200" indent="0">
              <a:buNone/>
              <a:defRPr sz="5120">
                <a:solidFill>
                  <a:schemeClr val="tx1">
                    <a:tint val="75000"/>
                  </a:schemeClr>
                </a:solidFill>
              </a:defRPr>
            </a:lvl6pPr>
            <a:lvl7pPr marL="8778240" indent="0">
              <a:buNone/>
              <a:defRPr sz="5120">
                <a:solidFill>
                  <a:schemeClr val="tx1">
                    <a:tint val="75000"/>
                  </a:schemeClr>
                </a:solidFill>
              </a:defRPr>
            </a:lvl7pPr>
            <a:lvl8pPr marL="10241280" indent="0">
              <a:buNone/>
              <a:defRPr sz="5120">
                <a:solidFill>
                  <a:schemeClr val="tx1">
                    <a:tint val="75000"/>
                  </a:schemeClr>
                </a:solidFill>
              </a:defRPr>
            </a:lvl8pPr>
            <a:lvl9pPr marL="11704320" indent="0">
              <a:buNone/>
              <a:defRPr sz="51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CA481B-2017-EC46-92C0-5BFACFDA29EE}" type="datetimeFigureOut">
              <a:rPr lang="en-US" smtClean="0"/>
              <a:t>11/7/22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2D8C85-6EAD-D44A-998A-5F340B340C53}" type="slidenum">
              <a:rPr lang="en-US" smtClean="0"/>
              <a:t>‹#›</a:t>
            </a:fld>
            <a:endParaRPr lang="en-US"/>
          </a:p>
        </p:txBody>
      </p:sp>
    </p:spTree>
    <p:extLst>
      <p:ext uri="{BB962C8B-B14F-4D97-AF65-F5344CB8AC3E}">
        <p14:creationId xmlns:p14="http://schemas.microsoft.com/office/powerpoint/2010/main" val="1021636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263140" y="5842000"/>
            <a:ext cx="13990320" cy="139242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664940" y="5842000"/>
            <a:ext cx="13990320" cy="139242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CA481B-2017-EC46-92C0-5BFACFDA29EE}" type="datetimeFigureOut">
              <a:rPr lang="en-US" smtClean="0"/>
              <a:t>11/7/22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2D8C85-6EAD-D44A-998A-5F340B340C53}" type="slidenum">
              <a:rPr lang="en-US" smtClean="0"/>
              <a:t>‹#›</a:t>
            </a:fld>
            <a:endParaRPr lang="en-US"/>
          </a:p>
        </p:txBody>
      </p:sp>
    </p:spTree>
    <p:extLst>
      <p:ext uri="{BB962C8B-B14F-4D97-AF65-F5344CB8AC3E}">
        <p14:creationId xmlns:p14="http://schemas.microsoft.com/office/powerpoint/2010/main" val="16748363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168405"/>
            <a:ext cx="28392120" cy="42418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2267431" y="5379722"/>
            <a:ext cx="13926024" cy="2636518"/>
          </a:xfrm>
        </p:spPr>
        <p:txBody>
          <a:bodyPr anchor="b"/>
          <a:lstStyle>
            <a:lvl1pPr marL="0" indent="0">
              <a:buNone/>
              <a:defRPr sz="7680" b="1"/>
            </a:lvl1pPr>
            <a:lvl2pPr marL="1463040" indent="0">
              <a:buNone/>
              <a:defRPr sz="6400" b="1"/>
            </a:lvl2pPr>
            <a:lvl3pPr marL="2926080" indent="0">
              <a:buNone/>
              <a:defRPr sz="5760" b="1"/>
            </a:lvl3pPr>
            <a:lvl4pPr marL="4389120" indent="0">
              <a:buNone/>
              <a:defRPr sz="5120" b="1"/>
            </a:lvl4pPr>
            <a:lvl5pPr marL="5852160" indent="0">
              <a:buNone/>
              <a:defRPr sz="5120" b="1"/>
            </a:lvl5pPr>
            <a:lvl6pPr marL="7315200" indent="0">
              <a:buNone/>
              <a:defRPr sz="5120" b="1"/>
            </a:lvl6pPr>
            <a:lvl7pPr marL="8778240" indent="0">
              <a:buNone/>
              <a:defRPr sz="5120" b="1"/>
            </a:lvl7pPr>
            <a:lvl8pPr marL="10241280" indent="0">
              <a:buNone/>
              <a:defRPr sz="5120" b="1"/>
            </a:lvl8pPr>
            <a:lvl9pPr marL="11704320" indent="0">
              <a:buNone/>
              <a:defRPr sz="5120" b="1"/>
            </a:lvl9pPr>
          </a:lstStyle>
          <a:p>
            <a:pPr lvl="0"/>
            <a:r>
              <a:rPr lang="en-US"/>
              <a:t>Click to edit Master text styles</a:t>
            </a:r>
          </a:p>
        </p:txBody>
      </p:sp>
      <p:sp>
        <p:nvSpPr>
          <p:cNvPr id="4" name="Content Placeholder 3"/>
          <p:cNvSpPr>
            <a:spLocks noGrp="1"/>
          </p:cNvSpPr>
          <p:nvPr>
            <p:ph sz="half" idx="2"/>
          </p:nvPr>
        </p:nvSpPr>
        <p:spPr>
          <a:xfrm>
            <a:off x="2267431" y="8016240"/>
            <a:ext cx="13926024" cy="117906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6664942" y="5379722"/>
            <a:ext cx="13994608" cy="2636518"/>
          </a:xfrm>
        </p:spPr>
        <p:txBody>
          <a:bodyPr anchor="b"/>
          <a:lstStyle>
            <a:lvl1pPr marL="0" indent="0">
              <a:buNone/>
              <a:defRPr sz="7680" b="1"/>
            </a:lvl1pPr>
            <a:lvl2pPr marL="1463040" indent="0">
              <a:buNone/>
              <a:defRPr sz="6400" b="1"/>
            </a:lvl2pPr>
            <a:lvl3pPr marL="2926080" indent="0">
              <a:buNone/>
              <a:defRPr sz="5760" b="1"/>
            </a:lvl3pPr>
            <a:lvl4pPr marL="4389120" indent="0">
              <a:buNone/>
              <a:defRPr sz="5120" b="1"/>
            </a:lvl4pPr>
            <a:lvl5pPr marL="5852160" indent="0">
              <a:buNone/>
              <a:defRPr sz="5120" b="1"/>
            </a:lvl5pPr>
            <a:lvl6pPr marL="7315200" indent="0">
              <a:buNone/>
              <a:defRPr sz="5120" b="1"/>
            </a:lvl6pPr>
            <a:lvl7pPr marL="8778240" indent="0">
              <a:buNone/>
              <a:defRPr sz="5120" b="1"/>
            </a:lvl7pPr>
            <a:lvl8pPr marL="10241280" indent="0">
              <a:buNone/>
              <a:defRPr sz="5120" b="1"/>
            </a:lvl8pPr>
            <a:lvl9pPr marL="11704320" indent="0">
              <a:buNone/>
              <a:defRPr sz="5120" b="1"/>
            </a:lvl9pPr>
          </a:lstStyle>
          <a:p>
            <a:pPr lvl="0"/>
            <a:r>
              <a:rPr lang="en-US"/>
              <a:t>Click to edit Master text styles</a:t>
            </a:r>
          </a:p>
        </p:txBody>
      </p:sp>
      <p:sp>
        <p:nvSpPr>
          <p:cNvPr id="6" name="Content Placeholder 5"/>
          <p:cNvSpPr>
            <a:spLocks noGrp="1"/>
          </p:cNvSpPr>
          <p:nvPr>
            <p:ph sz="quarter" idx="4"/>
          </p:nvPr>
        </p:nvSpPr>
        <p:spPr>
          <a:xfrm>
            <a:off x="16664942" y="8016240"/>
            <a:ext cx="13994608" cy="117906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CA481B-2017-EC46-92C0-5BFACFDA29EE}" type="datetimeFigureOut">
              <a:rPr lang="en-US" smtClean="0"/>
              <a:t>11/7/22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2D8C85-6EAD-D44A-998A-5F340B340C53}" type="slidenum">
              <a:rPr lang="en-US" smtClean="0"/>
              <a:t>‹#›</a:t>
            </a:fld>
            <a:endParaRPr lang="en-US"/>
          </a:p>
        </p:txBody>
      </p:sp>
    </p:spTree>
    <p:extLst>
      <p:ext uri="{BB962C8B-B14F-4D97-AF65-F5344CB8AC3E}">
        <p14:creationId xmlns:p14="http://schemas.microsoft.com/office/powerpoint/2010/main" val="3334071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CA481B-2017-EC46-92C0-5BFACFDA29EE}" type="datetimeFigureOut">
              <a:rPr lang="en-US" smtClean="0"/>
              <a:t>11/7/22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2D8C85-6EAD-D44A-998A-5F340B340C53}" type="slidenum">
              <a:rPr lang="en-US" smtClean="0"/>
              <a:t>‹#›</a:t>
            </a:fld>
            <a:endParaRPr lang="en-US"/>
          </a:p>
        </p:txBody>
      </p:sp>
    </p:spTree>
    <p:extLst>
      <p:ext uri="{BB962C8B-B14F-4D97-AF65-F5344CB8AC3E}">
        <p14:creationId xmlns:p14="http://schemas.microsoft.com/office/powerpoint/2010/main" val="1317598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CA481B-2017-EC46-92C0-5BFACFDA29EE}" type="datetimeFigureOut">
              <a:rPr lang="en-US" smtClean="0"/>
              <a:t>11/7/22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2D8C85-6EAD-D44A-998A-5F340B340C53}" type="slidenum">
              <a:rPr lang="en-US" smtClean="0"/>
              <a:t>‹#›</a:t>
            </a:fld>
            <a:endParaRPr lang="en-US"/>
          </a:p>
        </p:txBody>
      </p:sp>
    </p:spTree>
    <p:extLst>
      <p:ext uri="{BB962C8B-B14F-4D97-AF65-F5344CB8AC3E}">
        <p14:creationId xmlns:p14="http://schemas.microsoft.com/office/powerpoint/2010/main" val="3219293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463040"/>
            <a:ext cx="10617041" cy="5120640"/>
          </a:xfrm>
        </p:spPr>
        <p:txBody>
          <a:bodyPr anchor="b"/>
          <a:lstStyle>
            <a:lvl1pPr>
              <a:defRPr sz="10240"/>
            </a:lvl1pPr>
          </a:lstStyle>
          <a:p>
            <a:r>
              <a:rPr lang="en-US"/>
              <a:t>Click to edit Master title style</a:t>
            </a:r>
            <a:endParaRPr lang="en-US" dirty="0"/>
          </a:p>
        </p:txBody>
      </p:sp>
      <p:sp>
        <p:nvSpPr>
          <p:cNvPr id="3" name="Content Placeholder 2"/>
          <p:cNvSpPr>
            <a:spLocks noGrp="1"/>
          </p:cNvSpPr>
          <p:nvPr>
            <p:ph idx="1"/>
          </p:nvPr>
        </p:nvSpPr>
        <p:spPr>
          <a:xfrm>
            <a:off x="13994608" y="3159765"/>
            <a:ext cx="16664940" cy="15595600"/>
          </a:xfrm>
        </p:spPr>
        <p:txBody>
          <a:bodyPr/>
          <a:lstStyle>
            <a:lvl1pPr>
              <a:defRPr sz="10240"/>
            </a:lvl1pPr>
            <a:lvl2pPr>
              <a:defRPr sz="8960"/>
            </a:lvl2pPr>
            <a:lvl3pPr>
              <a:defRPr sz="7680"/>
            </a:lvl3pPr>
            <a:lvl4pPr>
              <a:defRPr sz="6400"/>
            </a:lvl4pPr>
            <a:lvl5pPr>
              <a:defRPr sz="6400"/>
            </a:lvl5pPr>
            <a:lvl6pPr>
              <a:defRPr sz="6400"/>
            </a:lvl6pPr>
            <a:lvl7pPr>
              <a:defRPr sz="6400"/>
            </a:lvl7pPr>
            <a:lvl8pPr>
              <a:defRPr sz="6400"/>
            </a:lvl8pPr>
            <a:lvl9pPr>
              <a:defRPr sz="6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267428" y="6583680"/>
            <a:ext cx="10617041" cy="12197082"/>
          </a:xfrm>
        </p:spPr>
        <p:txBody>
          <a:bodyPr/>
          <a:lstStyle>
            <a:lvl1pPr marL="0" indent="0">
              <a:buNone/>
              <a:defRPr sz="5120"/>
            </a:lvl1pPr>
            <a:lvl2pPr marL="1463040" indent="0">
              <a:buNone/>
              <a:defRPr sz="4480"/>
            </a:lvl2pPr>
            <a:lvl3pPr marL="2926080" indent="0">
              <a:buNone/>
              <a:defRPr sz="3840"/>
            </a:lvl3pPr>
            <a:lvl4pPr marL="4389120" indent="0">
              <a:buNone/>
              <a:defRPr sz="3200"/>
            </a:lvl4pPr>
            <a:lvl5pPr marL="5852160" indent="0">
              <a:buNone/>
              <a:defRPr sz="3200"/>
            </a:lvl5pPr>
            <a:lvl6pPr marL="7315200" indent="0">
              <a:buNone/>
              <a:defRPr sz="3200"/>
            </a:lvl6pPr>
            <a:lvl7pPr marL="8778240" indent="0">
              <a:buNone/>
              <a:defRPr sz="3200"/>
            </a:lvl7pPr>
            <a:lvl8pPr marL="10241280" indent="0">
              <a:buNone/>
              <a:defRPr sz="3200"/>
            </a:lvl8pPr>
            <a:lvl9pPr marL="11704320" indent="0">
              <a:buNone/>
              <a:defRPr sz="3200"/>
            </a:lvl9pPr>
          </a:lstStyle>
          <a:p>
            <a:pPr lvl="0"/>
            <a:r>
              <a:rPr lang="en-US"/>
              <a:t>Click to edit Master text styles</a:t>
            </a:r>
          </a:p>
        </p:txBody>
      </p:sp>
      <p:sp>
        <p:nvSpPr>
          <p:cNvPr id="5" name="Date Placeholder 4"/>
          <p:cNvSpPr>
            <a:spLocks noGrp="1"/>
          </p:cNvSpPr>
          <p:nvPr>
            <p:ph type="dt" sz="half" idx="10"/>
          </p:nvPr>
        </p:nvSpPr>
        <p:spPr/>
        <p:txBody>
          <a:bodyPr/>
          <a:lstStyle/>
          <a:p>
            <a:fld id="{87CA481B-2017-EC46-92C0-5BFACFDA29EE}" type="datetimeFigureOut">
              <a:rPr lang="en-US" smtClean="0"/>
              <a:t>11/7/22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2D8C85-6EAD-D44A-998A-5F340B340C53}" type="slidenum">
              <a:rPr lang="en-US" smtClean="0"/>
              <a:t>‹#›</a:t>
            </a:fld>
            <a:endParaRPr lang="en-US"/>
          </a:p>
        </p:txBody>
      </p:sp>
    </p:spTree>
    <p:extLst>
      <p:ext uri="{BB962C8B-B14F-4D97-AF65-F5344CB8AC3E}">
        <p14:creationId xmlns:p14="http://schemas.microsoft.com/office/powerpoint/2010/main" val="35345520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463040"/>
            <a:ext cx="10617041" cy="5120640"/>
          </a:xfrm>
        </p:spPr>
        <p:txBody>
          <a:bodyPr anchor="b"/>
          <a:lstStyle>
            <a:lvl1pPr>
              <a:defRPr sz="1024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994608" y="3159765"/>
            <a:ext cx="16664940" cy="15595600"/>
          </a:xfrm>
        </p:spPr>
        <p:txBody>
          <a:bodyPr anchor="t"/>
          <a:lstStyle>
            <a:lvl1pPr marL="0" indent="0">
              <a:buNone/>
              <a:defRPr sz="10240"/>
            </a:lvl1pPr>
            <a:lvl2pPr marL="1463040" indent="0">
              <a:buNone/>
              <a:defRPr sz="8960"/>
            </a:lvl2pPr>
            <a:lvl3pPr marL="2926080" indent="0">
              <a:buNone/>
              <a:defRPr sz="7680"/>
            </a:lvl3pPr>
            <a:lvl4pPr marL="4389120" indent="0">
              <a:buNone/>
              <a:defRPr sz="6400"/>
            </a:lvl4pPr>
            <a:lvl5pPr marL="5852160" indent="0">
              <a:buNone/>
              <a:defRPr sz="6400"/>
            </a:lvl5pPr>
            <a:lvl6pPr marL="7315200" indent="0">
              <a:buNone/>
              <a:defRPr sz="6400"/>
            </a:lvl6pPr>
            <a:lvl7pPr marL="8778240" indent="0">
              <a:buNone/>
              <a:defRPr sz="6400"/>
            </a:lvl7pPr>
            <a:lvl8pPr marL="10241280" indent="0">
              <a:buNone/>
              <a:defRPr sz="6400"/>
            </a:lvl8pPr>
            <a:lvl9pPr marL="11704320" indent="0">
              <a:buNone/>
              <a:defRPr sz="6400"/>
            </a:lvl9pPr>
          </a:lstStyle>
          <a:p>
            <a:r>
              <a:rPr lang="en-US"/>
              <a:t>Click icon to add picture</a:t>
            </a:r>
            <a:endParaRPr lang="en-US" dirty="0"/>
          </a:p>
        </p:txBody>
      </p:sp>
      <p:sp>
        <p:nvSpPr>
          <p:cNvPr id="4" name="Text Placeholder 3"/>
          <p:cNvSpPr>
            <a:spLocks noGrp="1"/>
          </p:cNvSpPr>
          <p:nvPr>
            <p:ph type="body" sz="half" idx="2"/>
          </p:nvPr>
        </p:nvSpPr>
        <p:spPr>
          <a:xfrm>
            <a:off x="2267428" y="6583680"/>
            <a:ext cx="10617041" cy="12197082"/>
          </a:xfrm>
        </p:spPr>
        <p:txBody>
          <a:bodyPr/>
          <a:lstStyle>
            <a:lvl1pPr marL="0" indent="0">
              <a:buNone/>
              <a:defRPr sz="5120"/>
            </a:lvl1pPr>
            <a:lvl2pPr marL="1463040" indent="0">
              <a:buNone/>
              <a:defRPr sz="4480"/>
            </a:lvl2pPr>
            <a:lvl3pPr marL="2926080" indent="0">
              <a:buNone/>
              <a:defRPr sz="3840"/>
            </a:lvl3pPr>
            <a:lvl4pPr marL="4389120" indent="0">
              <a:buNone/>
              <a:defRPr sz="3200"/>
            </a:lvl4pPr>
            <a:lvl5pPr marL="5852160" indent="0">
              <a:buNone/>
              <a:defRPr sz="3200"/>
            </a:lvl5pPr>
            <a:lvl6pPr marL="7315200" indent="0">
              <a:buNone/>
              <a:defRPr sz="3200"/>
            </a:lvl6pPr>
            <a:lvl7pPr marL="8778240" indent="0">
              <a:buNone/>
              <a:defRPr sz="3200"/>
            </a:lvl7pPr>
            <a:lvl8pPr marL="10241280" indent="0">
              <a:buNone/>
              <a:defRPr sz="3200"/>
            </a:lvl8pPr>
            <a:lvl9pPr marL="11704320" indent="0">
              <a:buNone/>
              <a:defRPr sz="3200"/>
            </a:lvl9pPr>
          </a:lstStyle>
          <a:p>
            <a:pPr lvl="0"/>
            <a:r>
              <a:rPr lang="en-US"/>
              <a:t>Click to edit Master text styles</a:t>
            </a:r>
          </a:p>
        </p:txBody>
      </p:sp>
      <p:sp>
        <p:nvSpPr>
          <p:cNvPr id="5" name="Date Placeholder 4"/>
          <p:cNvSpPr>
            <a:spLocks noGrp="1"/>
          </p:cNvSpPr>
          <p:nvPr>
            <p:ph type="dt" sz="half" idx="10"/>
          </p:nvPr>
        </p:nvSpPr>
        <p:spPr/>
        <p:txBody>
          <a:bodyPr/>
          <a:lstStyle/>
          <a:p>
            <a:fld id="{87CA481B-2017-EC46-92C0-5BFACFDA29EE}" type="datetimeFigureOut">
              <a:rPr lang="en-US" smtClean="0"/>
              <a:t>11/7/22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2D8C85-6EAD-D44A-998A-5F340B340C53}" type="slidenum">
              <a:rPr lang="en-US" smtClean="0"/>
              <a:t>‹#›</a:t>
            </a:fld>
            <a:endParaRPr lang="en-US"/>
          </a:p>
        </p:txBody>
      </p:sp>
    </p:spTree>
    <p:extLst>
      <p:ext uri="{BB962C8B-B14F-4D97-AF65-F5344CB8AC3E}">
        <p14:creationId xmlns:p14="http://schemas.microsoft.com/office/powerpoint/2010/main" val="3912692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63140" y="1168405"/>
            <a:ext cx="28392120" cy="42418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63140" y="5842000"/>
            <a:ext cx="28392120" cy="1392428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263140" y="20340325"/>
            <a:ext cx="7406640" cy="1168400"/>
          </a:xfrm>
          <a:prstGeom prst="rect">
            <a:avLst/>
          </a:prstGeom>
        </p:spPr>
        <p:txBody>
          <a:bodyPr vert="horz" lIns="91440" tIns="45720" rIns="91440" bIns="45720" rtlCol="0" anchor="ctr"/>
          <a:lstStyle>
            <a:lvl1pPr algn="l">
              <a:defRPr sz="3840">
                <a:solidFill>
                  <a:schemeClr val="tx1">
                    <a:tint val="75000"/>
                  </a:schemeClr>
                </a:solidFill>
              </a:defRPr>
            </a:lvl1pPr>
          </a:lstStyle>
          <a:p>
            <a:fld id="{87CA481B-2017-EC46-92C0-5BFACFDA29EE}" type="datetimeFigureOut">
              <a:rPr lang="en-US" smtClean="0"/>
              <a:t>11/7/22</a:t>
            </a:fld>
            <a:endParaRPr lang="en-US"/>
          </a:p>
        </p:txBody>
      </p:sp>
      <p:sp>
        <p:nvSpPr>
          <p:cNvPr id="5" name="Footer Placeholder 4"/>
          <p:cNvSpPr>
            <a:spLocks noGrp="1"/>
          </p:cNvSpPr>
          <p:nvPr>
            <p:ph type="ftr" sz="quarter" idx="3"/>
          </p:nvPr>
        </p:nvSpPr>
        <p:spPr>
          <a:xfrm>
            <a:off x="10904220" y="20340325"/>
            <a:ext cx="11109960" cy="1168400"/>
          </a:xfrm>
          <a:prstGeom prst="rect">
            <a:avLst/>
          </a:prstGeom>
        </p:spPr>
        <p:txBody>
          <a:bodyPr vert="horz" lIns="91440" tIns="45720" rIns="91440" bIns="45720" rtlCol="0" anchor="ctr"/>
          <a:lstStyle>
            <a:lvl1pPr algn="ctr">
              <a:defRPr sz="38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248620" y="20340325"/>
            <a:ext cx="7406640" cy="1168400"/>
          </a:xfrm>
          <a:prstGeom prst="rect">
            <a:avLst/>
          </a:prstGeom>
        </p:spPr>
        <p:txBody>
          <a:bodyPr vert="horz" lIns="91440" tIns="45720" rIns="91440" bIns="45720" rtlCol="0" anchor="ctr"/>
          <a:lstStyle>
            <a:lvl1pPr algn="r">
              <a:defRPr sz="3840">
                <a:solidFill>
                  <a:schemeClr val="tx1">
                    <a:tint val="75000"/>
                  </a:schemeClr>
                </a:solidFill>
              </a:defRPr>
            </a:lvl1pPr>
          </a:lstStyle>
          <a:p>
            <a:fld id="{862D8C85-6EAD-D44A-998A-5F340B340C53}" type="slidenum">
              <a:rPr lang="en-US" smtClean="0"/>
              <a:t>‹#›</a:t>
            </a:fld>
            <a:endParaRPr lang="en-US"/>
          </a:p>
        </p:txBody>
      </p:sp>
    </p:spTree>
    <p:extLst>
      <p:ext uri="{BB962C8B-B14F-4D97-AF65-F5344CB8AC3E}">
        <p14:creationId xmlns:p14="http://schemas.microsoft.com/office/powerpoint/2010/main" val="33640933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926080" rtl="0" eaLnBrk="1" latinLnBrk="0" hangingPunct="1">
        <a:lnSpc>
          <a:spcPct val="90000"/>
        </a:lnSpc>
        <a:spcBef>
          <a:spcPct val="0"/>
        </a:spcBef>
        <a:buNone/>
        <a:defRPr sz="14080" kern="1200">
          <a:solidFill>
            <a:schemeClr val="tx1"/>
          </a:solidFill>
          <a:latin typeface="+mj-lt"/>
          <a:ea typeface="+mj-ea"/>
          <a:cs typeface="+mj-cs"/>
        </a:defRPr>
      </a:lvl1pPr>
    </p:titleStyle>
    <p:bodyStyle>
      <a:lvl1pPr marL="731520" indent="-731520" algn="l" defTabSz="2926080" rtl="0" eaLnBrk="1" latinLnBrk="0" hangingPunct="1">
        <a:lnSpc>
          <a:spcPct val="90000"/>
        </a:lnSpc>
        <a:spcBef>
          <a:spcPts val="3200"/>
        </a:spcBef>
        <a:buFont typeface="Arial" panose="020B0604020202020204" pitchFamily="34" charset="0"/>
        <a:buChar char="•"/>
        <a:defRPr sz="8960" kern="1200">
          <a:solidFill>
            <a:schemeClr val="tx1"/>
          </a:solidFill>
          <a:latin typeface="+mn-lt"/>
          <a:ea typeface="+mn-ea"/>
          <a:cs typeface="+mn-cs"/>
        </a:defRPr>
      </a:lvl1pPr>
      <a:lvl2pPr marL="2194560" indent="-731520" algn="l" defTabSz="2926080" rtl="0" eaLnBrk="1" latinLnBrk="0" hangingPunct="1">
        <a:lnSpc>
          <a:spcPct val="90000"/>
        </a:lnSpc>
        <a:spcBef>
          <a:spcPts val="1600"/>
        </a:spcBef>
        <a:buFont typeface="Arial" panose="020B0604020202020204" pitchFamily="34" charset="0"/>
        <a:buChar char="•"/>
        <a:defRPr sz="7680" kern="1200">
          <a:solidFill>
            <a:schemeClr val="tx1"/>
          </a:solidFill>
          <a:latin typeface="+mn-lt"/>
          <a:ea typeface="+mn-ea"/>
          <a:cs typeface="+mn-cs"/>
        </a:defRPr>
      </a:lvl2pPr>
      <a:lvl3pPr marL="3657600" indent="-731520" algn="l" defTabSz="2926080" rtl="0" eaLnBrk="1" latinLnBrk="0" hangingPunct="1">
        <a:lnSpc>
          <a:spcPct val="90000"/>
        </a:lnSpc>
        <a:spcBef>
          <a:spcPts val="1600"/>
        </a:spcBef>
        <a:buFont typeface="Arial" panose="020B0604020202020204" pitchFamily="34" charset="0"/>
        <a:buChar char="•"/>
        <a:defRPr sz="6400" kern="1200">
          <a:solidFill>
            <a:schemeClr val="tx1"/>
          </a:solidFill>
          <a:latin typeface="+mn-lt"/>
          <a:ea typeface="+mn-ea"/>
          <a:cs typeface="+mn-cs"/>
        </a:defRPr>
      </a:lvl3pPr>
      <a:lvl4pPr marL="512064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4pPr>
      <a:lvl5pPr marL="658368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5pPr>
      <a:lvl6pPr marL="804672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6pPr>
      <a:lvl7pPr marL="950976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7pPr>
      <a:lvl8pPr marL="1097280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8pPr>
      <a:lvl9pPr marL="1243584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9pPr>
    </p:bodyStyle>
    <p:otherStyle>
      <a:defPPr>
        <a:defRPr lang="en-US"/>
      </a:defPPr>
      <a:lvl1pPr marL="0" algn="l" defTabSz="2926080" rtl="0" eaLnBrk="1" latinLnBrk="0" hangingPunct="1">
        <a:defRPr sz="5760" kern="1200">
          <a:solidFill>
            <a:schemeClr val="tx1"/>
          </a:solidFill>
          <a:latin typeface="+mn-lt"/>
          <a:ea typeface="+mn-ea"/>
          <a:cs typeface="+mn-cs"/>
        </a:defRPr>
      </a:lvl1pPr>
      <a:lvl2pPr marL="1463040" algn="l" defTabSz="2926080" rtl="0" eaLnBrk="1" latinLnBrk="0" hangingPunct="1">
        <a:defRPr sz="5760" kern="1200">
          <a:solidFill>
            <a:schemeClr val="tx1"/>
          </a:solidFill>
          <a:latin typeface="+mn-lt"/>
          <a:ea typeface="+mn-ea"/>
          <a:cs typeface="+mn-cs"/>
        </a:defRPr>
      </a:lvl2pPr>
      <a:lvl3pPr marL="2926080" algn="l" defTabSz="2926080" rtl="0" eaLnBrk="1" latinLnBrk="0" hangingPunct="1">
        <a:defRPr sz="5760" kern="1200">
          <a:solidFill>
            <a:schemeClr val="tx1"/>
          </a:solidFill>
          <a:latin typeface="+mn-lt"/>
          <a:ea typeface="+mn-ea"/>
          <a:cs typeface="+mn-cs"/>
        </a:defRPr>
      </a:lvl3pPr>
      <a:lvl4pPr marL="4389120" algn="l" defTabSz="2926080" rtl="0" eaLnBrk="1" latinLnBrk="0" hangingPunct="1">
        <a:defRPr sz="5760" kern="1200">
          <a:solidFill>
            <a:schemeClr val="tx1"/>
          </a:solidFill>
          <a:latin typeface="+mn-lt"/>
          <a:ea typeface="+mn-ea"/>
          <a:cs typeface="+mn-cs"/>
        </a:defRPr>
      </a:lvl4pPr>
      <a:lvl5pPr marL="5852160" algn="l" defTabSz="2926080" rtl="0" eaLnBrk="1" latinLnBrk="0" hangingPunct="1">
        <a:defRPr sz="5760" kern="1200">
          <a:solidFill>
            <a:schemeClr val="tx1"/>
          </a:solidFill>
          <a:latin typeface="+mn-lt"/>
          <a:ea typeface="+mn-ea"/>
          <a:cs typeface="+mn-cs"/>
        </a:defRPr>
      </a:lvl5pPr>
      <a:lvl6pPr marL="7315200" algn="l" defTabSz="2926080" rtl="0" eaLnBrk="1" latinLnBrk="0" hangingPunct="1">
        <a:defRPr sz="5760" kern="1200">
          <a:solidFill>
            <a:schemeClr val="tx1"/>
          </a:solidFill>
          <a:latin typeface="+mn-lt"/>
          <a:ea typeface="+mn-ea"/>
          <a:cs typeface="+mn-cs"/>
        </a:defRPr>
      </a:lvl6pPr>
      <a:lvl7pPr marL="8778240" algn="l" defTabSz="2926080" rtl="0" eaLnBrk="1" latinLnBrk="0" hangingPunct="1">
        <a:defRPr sz="5760" kern="1200">
          <a:solidFill>
            <a:schemeClr val="tx1"/>
          </a:solidFill>
          <a:latin typeface="+mn-lt"/>
          <a:ea typeface="+mn-ea"/>
          <a:cs typeface="+mn-cs"/>
        </a:defRPr>
      </a:lvl7pPr>
      <a:lvl8pPr marL="10241280" algn="l" defTabSz="2926080" rtl="0" eaLnBrk="1" latinLnBrk="0" hangingPunct="1">
        <a:defRPr sz="5760" kern="1200">
          <a:solidFill>
            <a:schemeClr val="tx1"/>
          </a:solidFill>
          <a:latin typeface="+mn-lt"/>
          <a:ea typeface="+mn-ea"/>
          <a:cs typeface="+mn-cs"/>
        </a:defRPr>
      </a:lvl8pPr>
      <a:lvl9pPr marL="11704320" algn="l" defTabSz="2926080" rtl="0" eaLnBrk="1" latinLnBrk="0" hangingPunct="1">
        <a:defRPr sz="57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indianlaw.org/swsn/savanna_not_invisible_laws" TargetMode="External"/><Relationship Id="rId3" Type="http://schemas.openxmlformats.org/officeDocument/2006/relationships/hyperlink" Target="https://liveanotherday.org/bipoc/" TargetMode="External"/><Relationship Id="rId7"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ovc.ojp.gov/program/tribal/tribal-victim-services-set-aside" TargetMode="External"/><Relationship Id="rId11" Type="http://schemas.openxmlformats.org/officeDocument/2006/relationships/image" Target="../media/image2.jpeg"/><Relationship Id="rId5" Type="http://schemas.openxmlformats.org/officeDocument/2006/relationships/hyperlink" Target="https://www.fbi.gov/wanted/indian-country" TargetMode="External"/><Relationship Id="rId10" Type="http://schemas.openxmlformats.org/officeDocument/2006/relationships/hyperlink" Target="https://www.csvanw.org/advocacy-corner/" TargetMode="External"/><Relationship Id="rId4" Type="http://schemas.openxmlformats.org/officeDocument/2006/relationships/hyperlink" Target="https://www.bia.gov/service/mmu" TargetMode="External"/><Relationship Id="rId9" Type="http://schemas.openxmlformats.org/officeDocument/2006/relationships/hyperlink" Target="https://www.strongheartshelpline.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B3F544E-7F58-F8D7-7CD8-07E19B4BA360}"/>
              </a:ext>
            </a:extLst>
          </p:cNvPr>
          <p:cNvSpPr>
            <a:spLocks noGrp="1"/>
          </p:cNvSpPr>
          <p:nvPr>
            <p:ph type="subTitle" idx="1"/>
          </p:nvPr>
        </p:nvSpPr>
        <p:spPr>
          <a:xfrm>
            <a:off x="20711648" y="15993940"/>
            <a:ext cx="5563436" cy="3403887"/>
          </a:xfrm>
        </p:spPr>
        <p:txBody>
          <a:bodyPr>
            <a:normAutofit/>
          </a:bodyPr>
          <a:lstStyle/>
          <a:p>
            <a:pPr algn="l" defTabSz="685851" eaLnBrk="0" fontAlgn="base" hangingPunct="0">
              <a:lnSpc>
                <a:spcPct val="100000"/>
              </a:lnSpc>
              <a:spcBef>
                <a:spcPct val="0"/>
              </a:spcBef>
              <a:spcAft>
                <a:spcPct val="0"/>
              </a:spcAft>
            </a:pPr>
            <a:r>
              <a:rPr lang="en-US" altLang="en-US" sz="2025" b="1" dirty="0">
                <a:solidFill>
                  <a:srgbClr val="85200C"/>
                </a:solidFill>
                <a:latin typeface="Proxima Nova"/>
              </a:rPr>
              <a:t>If you find the subject matter in discussion particularly troubling please feel free to reach out to: </a:t>
            </a:r>
            <a:r>
              <a:rPr lang="en-US" altLang="en-US" sz="2025" b="1" dirty="0">
                <a:latin typeface="Proxima Nova"/>
              </a:rPr>
              <a:t>The </a:t>
            </a:r>
            <a:r>
              <a:rPr lang="en-US" altLang="en-US" sz="2025" b="1" dirty="0">
                <a:solidFill>
                  <a:srgbClr val="000000"/>
                </a:solidFill>
                <a:latin typeface="Proxima Nova"/>
              </a:rPr>
              <a:t>Office of Spiritual Life Furman University: 864.294.2133 </a:t>
            </a:r>
            <a:endParaRPr lang="en-US" altLang="en-US" sz="3038" dirty="0"/>
          </a:p>
          <a:p>
            <a:pPr algn="l" defTabSz="685851" eaLnBrk="0" fontAlgn="base" hangingPunct="0">
              <a:lnSpc>
                <a:spcPct val="100000"/>
              </a:lnSpc>
              <a:spcBef>
                <a:spcPct val="0"/>
              </a:spcBef>
              <a:spcAft>
                <a:spcPct val="0"/>
              </a:spcAft>
            </a:pPr>
            <a:r>
              <a:rPr lang="en-US" altLang="en-US" sz="2025" b="1" dirty="0">
                <a:solidFill>
                  <a:srgbClr val="85200C"/>
                </a:solidFill>
                <a:latin typeface="Proxima Nova"/>
              </a:rPr>
              <a:t>Mental Health Resources for the BIPOC community: </a:t>
            </a:r>
            <a:r>
              <a:rPr lang="en-US" altLang="en-US" sz="2025" b="1" u="sng" dirty="0">
                <a:solidFill>
                  <a:srgbClr val="1155CC"/>
                </a:solidFill>
                <a:latin typeface="Proxima Nova"/>
                <a:hlinkClick r:id="rId3"/>
              </a:rPr>
              <a:t>https://liveanotherday.org/bipoc/</a:t>
            </a:r>
            <a:endParaRPr lang="en-US" altLang="en-US" sz="3038" dirty="0"/>
          </a:p>
          <a:p>
            <a:endParaRPr lang="en-US" dirty="0"/>
          </a:p>
        </p:txBody>
      </p:sp>
      <p:graphicFrame>
        <p:nvGraphicFramePr>
          <p:cNvPr id="5" name="Table 4">
            <a:extLst>
              <a:ext uri="{FF2B5EF4-FFF2-40B4-BE49-F238E27FC236}">
                <a16:creationId xmlns:a16="http://schemas.microsoft.com/office/drawing/2014/main" id="{BD62FCE7-1417-5CCE-BFFB-43C04CA6E983}"/>
              </a:ext>
            </a:extLst>
          </p:cNvPr>
          <p:cNvGraphicFramePr>
            <a:graphicFrameLocks noGrp="1"/>
          </p:cNvGraphicFramePr>
          <p:nvPr>
            <p:extLst>
              <p:ext uri="{D42A27DB-BD31-4B8C-83A1-F6EECF244321}">
                <p14:modId xmlns:p14="http://schemas.microsoft.com/office/powerpoint/2010/main" val="4128303138"/>
              </p:ext>
            </p:extLst>
          </p:nvPr>
        </p:nvGraphicFramePr>
        <p:xfrm>
          <a:off x="2146852" y="1152782"/>
          <a:ext cx="4598249" cy="765810"/>
        </p:xfrm>
        <a:graphic>
          <a:graphicData uri="http://schemas.openxmlformats.org/drawingml/2006/table">
            <a:tbl>
              <a:tblPr/>
              <a:tblGrid>
                <a:gridCol w="4598249">
                  <a:extLst>
                    <a:ext uri="{9D8B030D-6E8A-4147-A177-3AD203B41FA5}">
                      <a16:colId xmlns:a16="http://schemas.microsoft.com/office/drawing/2014/main" val="3932679837"/>
                    </a:ext>
                  </a:extLst>
                </a:gridCol>
              </a:tblGrid>
              <a:tr h="539606">
                <a:tc>
                  <a:txBody>
                    <a:bodyPr/>
                    <a:lstStyle/>
                    <a:p>
                      <a:pPr rtl="0" fontAlgn="t">
                        <a:spcBef>
                          <a:spcPts val="0"/>
                        </a:spcBef>
                        <a:spcAft>
                          <a:spcPts val="0"/>
                        </a:spcAft>
                      </a:pPr>
                      <a:r>
                        <a:rPr lang="en-US" sz="2200" b="1" i="0" u="none" strike="noStrike" dirty="0">
                          <a:solidFill>
                            <a:srgbClr val="85200C"/>
                          </a:solidFill>
                          <a:effectLst/>
                          <a:latin typeface="Proxima Nova"/>
                        </a:rPr>
                        <a:t>Have You Seen Me, 11/12/2022</a:t>
                      </a:r>
                      <a:endParaRPr lang="en-US" sz="3800" dirty="0">
                        <a:effectLst/>
                      </a:endParaRPr>
                    </a:p>
                  </a:txBody>
                  <a:tcPr marL="47625" marR="47625" marT="47625" marB="476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685440"/>
                  </a:ext>
                </a:extLst>
              </a:tr>
            </a:tbl>
          </a:graphicData>
        </a:graphic>
      </p:graphicFrame>
      <p:sp>
        <p:nvSpPr>
          <p:cNvPr id="6" name="Rectangle 1">
            <a:extLst>
              <a:ext uri="{FF2B5EF4-FFF2-40B4-BE49-F238E27FC236}">
                <a16:creationId xmlns:a16="http://schemas.microsoft.com/office/drawing/2014/main" id="{F255181B-8EF5-BB1D-E17C-708B823253B9}"/>
              </a:ext>
            </a:extLst>
          </p:cNvPr>
          <p:cNvSpPr>
            <a:spLocks noChangeArrowheads="1"/>
          </p:cNvSpPr>
          <p:nvPr/>
        </p:nvSpPr>
        <p:spPr bwMode="auto">
          <a:xfrm>
            <a:off x="12348335" y="1792234"/>
            <a:ext cx="6485284" cy="9765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p>
            <a:pPr defTabSz="685851" eaLnBrk="0" fontAlgn="base" hangingPunct="0">
              <a:spcBef>
                <a:spcPct val="0"/>
              </a:spcBef>
              <a:spcAft>
                <a:spcPct val="0"/>
              </a:spcAft>
            </a:pPr>
            <a:r>
              <a:rPr lang="en-US" altLang="en-US" sz="3038" b="1" dirty="0">
                <a:solidFill>
                  <a:srgbClr val="353744"/>
                </a:solidFill>
                <a:latin typeface="Proxima Nova"/>
              </a:rPr>
              <a:t>        National Resources</a:t>
            </a:r>
          </a:p>
          <a:p>
            <a:pPr defTabSz="685851" eaLnBrk="0" fontAlgn="base" hangingPunct="0">
              <a:spcBef>
                <a:spcPct val="0"/>
              </a:spcBef>
              <a:spcAft>
                <a:spcPct val="0"/>
              </a:spcAft>
            </a:pPr>
            <a:endParaRPr lang="en-US" altLang="en-US" sz="3038" b="1" dirty="0">
              <a:solidFill>
                <a:srgbClr val="353744"/>
              </a:solidFill>
              <a:latin typeface="Proxima Nova"/>
            </a:endParaRPr>
          </a:p>
          <a:p>
            <a:pPr defTabSz="685851" eaLnBrk="0" fontAlgn="base" hangingPunct="0">
              <a:spcBef>
                <a:spcPct val="0"/>
              </a:spcBef>
              <a:spcAft>
                <a:spcPct val="0"/>
              </a:spcAft>
            </a:pPr>
            <a:endParaRPr lang="en-US" altLang="en-US" sz="2800" dirty="0"/>
          </a:p>
          <a:p>
            <a:pPr defTabSz="685851" eaLnBrk="0" fontAlgn="base" hangingPunct="0">
              <a:spcBef>
                <a:spcPct val="0"/>
              </a:spcBef>
              <a:spcAft>
                <a:spcPct val="0"/>
              </a:spcAft>
            </a:pPr>
            <a:r>
              <a:rPr lang="en-US" altLang="en-US" sz="2400" b="1" u="sng" dirty="0">
                <a:solidFill>
                  <a:srgbClr val="85200C"/>
                </a:solidFill>
                <a:latin typeface="Proxima Nova"/>
              </a:rPr>
              <a:t>National Indigenous Women’s Resource  Center (NIWRC)</a:t>
            </a:r>
          </a:p>
          <a:p>
            <a:pPr defTabSz="685851" eaLnBrk="0" fontAlgn="base" hangingPunct="0">
              <a:spcBef>
                <a:spcPct val="0"/>
              </a:spcBef>
              <a:spcAft>
                <a:spcPct val="0"/>
              </a:spcAft>
            </a:pPr>
            <a:r>
              <a:rPr lang="en-US" sz="2400" b="1" dirty="0">
                <a:solidFill>
                  <a:srgbClr val="85200C"/>
                </a:solidFill>
                <a:latin typeface="Proxima Nova"/>
              </a:rPr>
              <a:t>National Indian Resource Center (NIRC) Addressing Domestic Violence and Safety for Indian Women.</a:t>
            </a:r>
          </a:p>
          <a:p>
            <a:pPr marL="289321" indent="-289321" defTabSz="685851" eaLnBrk="0" fontAlgn="base" hangingPunct="0">
              <a:spcBef>
                <a:spcPct val="0"/>
              </a:spcBef>
              <a:spcAft>
                <a:spcPct val="0"/>
              </a:spcAft>
              <a:buFont typeface="Arial" panose="020B0604020202020204" pitchFamily="34" charset="0"/>
              <a:buChar char="•"/>
            </a:pPr>
            <a:endParaRPr lang="en-US" sz="2400" b="1" dirty="0">
              <a:solidFill>
                <a:srgbClr val="85200C"/>
              </a:solidFill>
              <a:latin typeface="Proxima Nova"/>
            </a:endParaRPr>
          </a:p>
          <a:p>
            <a:pPr marL="289321" indent="-289321" defTabSz="685851" eaLnBrk="0" fontAlgn="base" hangingPunct="0">
              <a:spcBef>
                <a:spcPct val="0"/>
              </a:spcBef>
              <a:spcAft>
                <a:spcPct val="0"/>
              </a:spcAft>
              <a:buFont typeface="Arial" panose="020B0604020202020204" pitchFamily="34" charset="0"/>
              <a:buChar char="•"/>
            </a:pPr>
            <a:r>
              <a:rPr lang="en-US" sz="2400" b="1" dirty="0" err="1">
                <a:solidFill>
                  <a:srgbClr val="85200C"/>
                </a:solidFill>
                <a:latin typeface="Proxima Nova"/>
              </a:rPr>
              <a:t>NDNcollective.org</a:t>
            </a:r>
            <a:r>
              <a:rPr lang="en-US" sz="2400" b="1" dirty="0">
                <a:solidFill>
                  <a:srgbClr val="85200C"/>
                </a:solidFill>
                <a:latin typeface="Proxima Nova"/>
              </a:rPr>
              <a:t> </a:t>
            </a:r>
          </a:p>
          <a:p>
            <a:pPr marL="675084" lvl="1" indent="-289321" defTabSz="685851" eaLnBrk="0" fontAlgn="base" hangingPunct="0">
              <a:spcBef>
                <a:spcPct val="0"/>
              </a:spcBef>
              <a:spcAft>
                <a:spcPct val="0"/>
              </a:spcAft>
              <a:buFont typeface="Arial" panose="020B0604020202020204" pitchFamily="34" charset="0"/>
              <a:buChar char="•"/>
            </a:pPr>
            <a:r>
              <a:rPr lang="en-US" sz="2400" b="1" dirty="0">
                <a:solidFill>
                  <a:srgbClr val="85200C"/>
                </a:solidFill>
                <a:latin typeface="Proxima Nova"/>
              </a:rPr>
              <a:t>Dedicated to building Indigenous power through activism</a:t>
            </a:r>
          </a:p>
          <a:p>
            <a:pPr marL="289321" indent="-289321" defTabSz="685851" eaLnBrk="0" fontAlgn="base" hangingPunct="0">
              <a:spcBef>
                <a:spcPct val="0"/>
              </a:spcBef>
              <a:spcAft>
                <a:spcPct val="0"/>
              </a:spcAft>
              <a:buFont typeface="Arial" panose="020B0604020202020204" pitchFamily="34" charset="0"/>
              <a:buChar char="•"/>
            </a:pPr>
            <a:r>
              <a:rPr lang="en-US" sz="2400" b="1" dirty="0">
                <a:solidFill>
                  <a:srgbClr val="85200C"/>
                </a:solidFill>
                <a:latin typeface="Proxima Nova"/>
              </a:rPr>
              <a:t>National Indian Health Board</a:t>
            </a:r>
          </a:p>
          <a:p>
            <a:pPr marL="675084" lvl="1" indent="-289321" defTabSz="685851" eaLnBrk="0" fontAlgn="base" hangingPunct="0">
              <a:spcBef>
                <a:spcPct val="0"/>
              </a:spcBef>
              <a:spcAft>
                <a:spcPct val="0"/>
              </a:spcAft>
              <a:buFont typeface="Arial" panose="020B0604020202020204" pitchFamily="34" charset="0"/>
              <a:buChar char="•"/>
            </a:pPr>
            <a:r>
              <a:rPr lang="en-US" sz="2400" b="1" dirty="0">
                <a:solidFill>
                  <a:srgbClr val="85200C"/>
                </a:solidFill>
                <a:latin typeface="Proxima Nova"/>
              </a:rPr>
              <a:t>Largest health-focused group</a:t>
            </a:r>
          </a:p>
          <a:p>
            <a:pPr marL="289321" indent="-289321" defTabSz="685851" eaLnBrk="0" fontAlgn="base" hangingPunct="0">
              <a:spcBef>
                <a:spcPct val="0"/>
              </a:spcBef>
              <a:spcAft>
                <a:spcPct val="0"/>
              </a:spcAft>
              <a:buFont typeface="Arial" panose="020B0604020202020204" pitchFamily="34" charset="0"/>
              <a:buChar char="•"/>
            </a:pPr>
            <a:r>
              <a:rPr lang="en-US" sz="2400" b="1" dirty="0">
                <a:solidFill>
                  <a:srgbClr val="85200C"/>
                </a:solidFill>
                <a:latin typeface="Proxima Nova"/>
              </a:rPr>
              <a:t>Seeding Sovereignty</a:t>
            </a:r>
          </a:p>
          <a:p>
            <a:pPr marL="289321" indent="-289321" defTabSz="685851" eaLnBrk="0" fontAlgn="base" hangingPunct="0">
              <a:spcBef>
                <a:spcPct val="0"/>
              </a:spcBef>
              <a:spcAft>
                <a:spcPct val="0"/>
              </a:spcAft>
              <a:buFont typeface="Arial" panose="020B0604020202020204" pitchFamily="34" charset="0"/>
              <a:buChar char="•"/>
            </a:pPr>
            <a:r>
              <a:rPr lang="en-US" sz="2400" b="1" dirty="0">
                <a:solidFill>
                  <a:srgbClr val="85200C"/>
                </a:solidFill>
                <a:latin typeface="Proxima Nova"/>
              </a:rPr>
              <a:t>Urban Indian Health Institute</a:t>
            </a:r>
          </a:p>
          <a:p>
            <a:pPr marL="289321" indent="-289321" defTabSz="685851" eaLnBrk="0" fontAlgn="base" hangingPunct="0">
              <a:spcBef>
                <a:spcPct val="0"/>
              </a:spcBef>
              <a:spcAft>
                <a:spcPct val="0"/>
              </a:spcAft>
              <a:buFont typeface="Arial" panose="020B0604020202020204" pitchFamily="34" charset="0"/>
              <a:buChar char="•"/>
            </a:pPr>
            <a:r>
              <a:rPr lang="en-US" sz="2400" b="1" dirty="0">
                <a:solidFill>
                  <a:srgbClr val="85200C"/>
                </a:solidFill>
                <a:latin typeface="Proxima Nova"/>
              </a:rPr>
              <a:t>American Indian Women of Proud Nations</a:t>
            </a:r>
          </a:p>
          <a:p>
            <a:pPr marL="289321" indent="-289321" defTabSz="685851" eaLnBrk="0" fontAlgn="base" hangingPunct="0">
              <a:spcBef>
                <a:spcPct val="0"/>
              </a:spcBef>
              <a:spcAft>
                <a:spcPct val="0"/>
              </a:spcAft>
              <a:buFont typeface="Arial" panose="020B0604020202020204" pitchFamily="34" charset="0"/>
              <a:buChar char="•"/>
            </a:pPr>
            <a:r>
              <a:rPr lang="en-US" sz="2400" b="1" dirty="0">
                <a:solidFill>
                  <a:srgbClr val="85200C"/>
                </a:solidFill>
                <a:latin typeface="Proxima Nova"/>
              </a:rPr>
              <a:t>National Congress of the American Indians</a:t>
            </a:r>
          </a:p>
          <a:p>
            <a:pPr marL="289321" indent="-289321" defTabSz="685851" eaLnBrk="0" fontAlgn="base" hangingPunct="0">
              <a:spcBef>
                <a:spcPct val="0"/>
              </a:spcBef>
              <a:spcAft>
                <a:spcPct val="0"/>
              </a:spcAft>
              <a:buFont typeface="Arial" panose="020B0604020202020204" pitchFamily="34" charset="0"/>
              <a:buChar char="•"/>
            </a:pPr>
            <a:endParaRPr lang="en-US" sz="2025" b="1" dirty="0">
              <a:solidFill>
                <a:srgbClr val="85200C"/>
              </a:solidFill>
              <a:latin typeface="Proxima Nova"/>
            </a:endParaRPr>
          </a:p>
          <a:p>
            <a:pPr defTabSz="685851" eaLnBrk="0" fontAlgn="base" hangingPunct="0">
              <a:spcBef>
                <a:spcPct val="0"/>
              </a:spcBef>
              <a:spcAft>
                <a:spcPct val="0"/>
              </a:spcAft>
            </a:pPr>
            <a:endParaRPr lang="en-US" altLang="en-US" sz="1520" b="1" dirty="0">
              <a:solidFill>
                <a:srgbClr val="85200C"/>
              </a:solidFill>
              <a:latin typeface="Proxima Nova"/>
            </a:endParaRPr>
          </a:p>
          <a:p>
            <a:pPr defTabSz="685851" eaLnBrk="0" fontAlgn="base" hangingPunct="0">
              <a:spcBef>
                <a:spcPct val="0"/>
              </a:spcBef>
              <a:spcAft>
                <a:spcPct val="0"/>
              </a:spcAft>
            </a:pPr>
            <a:r>
              <a:rPr lang="en-US" altLang="en-US" sz="2363" b="1" dirty="0">
                <a:solidFill>
                  <a:srgbClr val="85200C"/>
                </a:solidFill>
                <a:latin typeface="Proxima Nova"/>
              </a:rPr>
              <a:t>MMIW Toolkit for Families and Communities</a:t>
            </a:r>
          </a:p>
          <a:p>
            <a:pPr defTabSz="685851" eaLnBrk="0" fontAlgn="base" hangingPunct="0">
              <a:spcBef>
                <a:spcPct val="0"/>
              </a:spcBef>
              <a:spcAft>
                <a:spcPct val="0"/>
              </a:spcAft>
            </a:pPr>
            <a:endParaRPr lang="en-US" altLang="en-US" sz="2700" dirty="0"/>
          </a:p>
          <a:p>
            <a:pPr defTabSz="685851" eaLnBrk="0" fontAlgn="base" hangingPunct="0">
              <a:spcBef>
                <a:spcPct val="0"/>
              </a:spcBef>
              <a:spcAft>
                <a:spcPct val="0"/>
              </a:spcAft>
            </a:pPr>
            <a:r>
              <a:rPr lang="en-US" altLang="en-US" sz="2363" b="1" u="sng" dirty="0">
                <a:solidFill>
                  <a:srgbClr val="85200C"/>
                </a:solidFill>
                <a:latin typeface="Proxima Nova"/>
              </a:rPr>
              <a:t>National Week of Action: May 29-April 5</a:t>
            </a:r>
            <a:endParaRPr lang="en-US" altLang="en-US" sz="2700" dirty="0"/>
          </a:p>
        </p:txBody>
      </p:sp>
      <p:sp>
        <p:nvSpPr>
          <p:cNvPr id="9" name="TextBox 8">
            <a:extLst>
              <a:ext uri="{FF2B5EF4-FFF2-40B4-BE49-F238E27FC236}">
                <a16:creationId xmlns:a16="http://schemas.microsoft.com/office/drawing/2014/main" id="{473F4D4F-3244-6A6A-50DD-7A8D35E7C423}"/>
              </a:ext>
            </a:extLst>
          </p:cNvPr>
          <p:cNvSpPr txBox="1"/>
          <p:nvPr/>
        </p:nvSpPr>
        <p:spPr>
          <a:xfrm>
            <a:off x="2146852" y="12210830"/>
            <a:ext cx="7495350" cy="8818696"/>
          </a:xfrm>
          <a:prstGeom prst="rect">
            <a:avLst/>
          </a:prstGeom>
          <a:noFill/>
        </p:spPr>
        <p:txBody>
          <a:bodyPr wrap="square" rtlCol="0">
            <a:spAutoFit/>
          </a:bodyPr>
          <a:lstStyle/>
          <a:p>
            <a:pPr>
              <a:spcAft>
                <a:spcPts val="451"/>
              </a:spcAft>
            </a:pPr>
            <a:r>
              <a:rPr lang="en-US" sz="2800" b="1" dirty="0">
                <a:solidFill>
                  <a:srgbClr val="85200C"/>
                </a:solidFill>
                <a:latin typeface="Proxima Nova"/>
              </a:rPr>
              <a:t>Operation Lady Justice; A Presidential task force</a:t>
            </a:r>
          </a:p>
          <a:p>
            <a:pPr>
              <a:spcAft>
                <a:spcPts val="451"/>
              </a:spcAft>
            </a:pPr>
            <a:endParaRPr lang="en-US" sz="3200" b="1" dirty="0">
              <a:solidFill>
                <a:srgbClr val="85200C"/>
              </a:solidFill>
              <a:latin typeface="Proxima Nova"/>
            </a:endParaRPr>
          </a:p>
          <a:p>
            <a:pPr>
              <a:spcAft>
                <a:spcPts val="451"/>
              </a:spcAft>
            </a:pPr>
            <a:r>
              <a:rPr lang="en-US" sz="3200" b="1" dirty="0">
                <a:solidFill>
                  <a:srgbClr val="85200C"/>
                </a:solidFill>
                <a:latin typeface="Proxima Nova"/>
              </a:rPr>
              <a:t>Deb </a:t>
            </a:r>
            <a:r>
              <a:rPr lang="en-US" sz="3200" b="1" dirty="0" err="1">
                <a:solidFill>
                  <a:srgbClr val="85200C"/>
                </a:solidFill>
                <a:latin typeface="Proxima Nova"/>
              </a:rPr>
              <a:t>Haaland</a:t>
            </a:r>
            <a:r>
              <a:rPr lang="en-US" sz="3200" b="1" dirty="0">
                <a:solidFill>
                  <a:srgbClr val="85200C"/>
                </a:solidFill>
                <a:latin typeface="Proxima Nova"/>
              </a:rPr>
              <a:t>, U.S. Secretary of the Interior </a:t>
            </a:r>
            <a:endParaRPr lang="en-US" sz="3200" dirty="0"/>
          </a:p>
          <a:p>
            <a:pPr>
              <a:spcAft>
                <a:spcPts val="1199"/>
              </a:spcAft>
            </a:pPr>
            <a:r>
              <a:rPr lang="en-US" sz="2800" b="1" dirty="0">
                <a:solidFill>
                  <a:srgbClr val="85200C"/>
                </a:solidFill>
                <a:latin typeface="Proxima Nova"/>
              </a:rPr>
              <a:t>Announced the formation of a new Missing &amp; Murdered Unit (MMU) to provide leadership and direction for cross-departmental and interagency work involving missing and murdered American Indians and Alaska Natives.</a:t>
            </a:r>
          </a:p>
          <a:p>
            <a:pPr>
              <a:spcAft>
                <a:spcPts val="1199"/>
              </a:spcAft>
            </a:pPr>
            <a:r>
              <a:rPr lang="en-US" sz="2800" b="1" u="sng" dirty="0">
                <a:solidFill>
                  <a:srgbClr val="1155CC"/>
                </a:solidFill>
                <a:latin typeface="Proxima Nova"/>
                <a:hlinkClick r:id="rId4"/>
              </a:rPr>
              <a:t>https://www.bia.gov/service/mmu</a:t>
            </a:r>
            <a:endParaRPr lang="en-US" sz="2800" b="1" dirty="0">
              <a:solidFill>
                <a:srgbClr val="85200C"/>
              </a:solidFill>
              <a:latin typeface="Proxima Nova"/>
            </a:endParaRPr>
          </a:p>
          <a:p>
            <a:pPr>
              <a:spcAft>
                <a:spcPts val="1199"/>
              </a:spcAft>
            </a:pPr>
            <a:endParaRPr lang="en-US" sz="2800" b="1" dirty="0">
              <a:solidFill>
                <a:srgbClr val="85200C"/>
              </a:solidFill>
              <a:latin typeface="Proxima Nova"/>
            </a:endParaRPr>
          </a:p>
          <a:p>
            <a:pPr>
              <a:spcAft>
                <a:spcPts val="1199"/>
              </a:spcAft>
            </a:pPr>
            <a:r>
              <a:rPr lang="en-US" sz="2000" b="1" dirty="0">
                <a:solidFill>
                  <a:srgbClr val="333333"/>
                </a:solidFill>
                <a:latin typeface="Proxima Nova"/>
              </a:rPr>
              <a:t>U.S. Bureau of Indian Affairs</a:t>
            </a:r>
            <a:endParaRPr lang="en-US" sz="2000" dirty="0"/>
          </a:p>
          <a:p>
            <a:pPr>
              <a:spcAft>
                <a:spcPts val="1199"/>
              </a:spcAft>
            </a:pPr>
            <a:r>
              <a:rPr lang="en-US" sz="2000" b="1" dirty="0">
                <a:solidFill>
                  <a:srgbClr val="1B1B1B"/>
                </a:solidFill>
                <a:latin typeface="Proxima Nova"/>
              </a:rPr>
              <a:t>Office of Justice Services Headquarters1849 C Street NW, MS-3662-MIB, Washington, DC 20240</a:t>
            </a:r>
            <a:endParaRPr lang="en-US" sz="2000" dirty="0"/>
          </a:p>
          <a:p>
            <a:pPr>
              <a:spcAft>
                <a:spcPts val="1199"/>
              </a:spcAft>
            </a:pPr>
            <a:r>
              <a:rPr lang="en-US" sz="2000" b="1" u="sng" dirty="0" err="1">
                <a:solidFill>
                  <a:srgbClr val="07648D"/>
                </a:solidFill>
                <a:latin typeface="Proxima Nova"/>
              </a:rPr>
              <a:t>OJS_MMU@bia.gov</a:t>
            </a:r>
            <a:endParaRPr lang="en-US" sz="2000" dirty="0"/>
          </a:p>
          <a:p>
            <a:br>
              <a:rPr lang="en-US" sz="1928" dirty="0"/>
            </a:br>
            <a:endParaRPr lang="en-US" sz="1928" dirty="0"/>
          </a:p>
        </p:txBody>
      </p:sp>
      <p:sp>
        <p:nvSpPr>
          <p:cNvPr id="12" name="TextBox 11">
            <a:extLst>
              <a:ext uri="{FF2B5EF4-FFF2-40B4-BE49-F238E27FC236}">
                <a16:creationId xmlns:a16="http://schemas.microsoft.com/office/drawing/2014/main" id="{3DFA92B3-35C8-3492-9E80-16105BAE3EFE}"/>
              </a:ext>
            </a:extLst>
          </p:cNvPr>
          <p:cNvSpPr txBox="1"/>
          <p:nvPr/>
        </p:nvSpPr>
        <p:spPr>
          <a:xfrm>
            <a:off x="2146852" y="4687737"/>
            <a:ext cx="7534083" cy="7602081"/>
          </a:xfrm>
          <a:prstGeom prst="rect">
            <a:avLst/>
          </a:prstGeom>
          <a:noFill/>
        </p:spPr>
        <p:txBody>
          <a:bodyPr wrap="square" rtlCol="0">
            <a:spAutoFit/>
          </a:bodyPr>
          <a:lstStyle/>
          <a:p>
            <a:r>
              <a:rPr lang="en-US" sz="2800" b="1" u="sng" dirty="0">
                <a:solidFill>
                  <a:srgbClr val="85200C"/>
                </a:solidFill>
                <a:latin typeface="Proxima Nova"/>
              </a:rPr>
              <a:t>Open Cases </a:t>
            </a:r>
            <a:endParaRPr lang="en-US" sz="2400" b="1" dirty="0">
              <a:solidFill>
                <a:srgbClr val="85200C"/>
              </a:solidFill>
              <a:latin typeface="Proxima Nova"/>
            </a:endParaRPr>
          </a:p>
          <a:p>
            <a:endParaRPr lang="en-US" sz="2800" b="1" dirty="0">
              <a:solidFill>
                <a:srgbClr val="85200C"/>
              </a:solidFill>
              <a:latin typeface="Proxima Nova"/>
            </a:endParaRPr>
          </a:p>
          <a:p>
            <a:pPr algn="l"/>
            <a:r>
              <a:rPr lang="en-US" sz="2400" b="1" dirty="0">
                <a:solidFill>
                  <a:srgbClr val="85200C"/>
                </a:solidFill>
                <a:latin typeface="Proxima Nova"/>
              </a:rPr>
              <a:t>The FBI is seeking public assistance and information on the cases below, many of which involve missing or murdered victims in Indian Country.</a:t>
            </a:r>
          </a:p>
          <a:p>
            <a:r>
              <a:rPr lang="en-US" sz="2400" b="1" dirty="0">
                <a:solidFill>
                  <a:srgbClr val="85200C"/>
                </a:solidFill>
                <a:latin typeface="Proxima Nova"/>
                <a:hlinkClick r:id="rId5"/>
              </a:rPr>
              <a:t>https://www.fbi.gov/wanted/indian-country</a:t>
            </a:r>
            <a:r>
              <a:rPr lang="en-US" sz="2400" b="1" dirty="0">
                <a:solidFill>
                  <a:srgbClr val="85200C"/>
                </a:solidFill>
                <a:latin typeface="Proxima Nova"/>
              </a:rPr>
              <a:t> </a:t>
            </a:r>
          </a:p>
          <a:p>
            <a:endParaRPr lang="en-US" sz="2400" b="1" dirty="0">
              <a:solidFill>
                <a:srgbClr val="85200C"/>
              </a:solidFill>
              <a:latin typeface="Proxima Nova"/>
            </a:endParaRPr>
          </a:p>
          <a:p>
            <a:pPr algn="l"/>
            <a:r>
              <a:rPr lang="en-US" sz="2400" b="1" dirty="0">
                <a:solidFill>
                  <a:srgbClr val="85200C"/>
                </a:solidFill>
                <a:latin typeface="Proxima Nova"/>
              </a:rPr>
              <a:t> </a:t>
            </a:r>
            <a:endParaRPr lang="en-US" sz="2800" b="1" dirty="0">
              <a:solidFill>
                <a:srgbClr val="85200C"/>
              </a:solidFill>
              <a:latin typeface="Proxima Nova"/>
            </a:endParaRPr>
          </a:p>
          <a:p>
            <a:r>
              <a:rPr lang="en-US" sz="2400" b="1" dirty="0">
                <a:solidFill>
                  <a:srgbClr val="85200C"/>
                </a:solidFill>
                <a:latin typeface="Proxima Nova"/>
              </a:rPr>
              <a:t>Tribal Law and Policy Institute</a:t>
            </a:r>
          </a:p>
          <a:p>
            <a:pPr marL="289321" indent="-289321">
              <a:buFont typeface="Arial" panose="020B0604020202020204" pitchFamily="34" charset="0"/>
              <a:buChar char="•"/>
            </a:pPr>
            <a:r>
              <a:rPr lang="en-US" sz="2400" b="1" dirty="0">
                <a:solidFill>
                  <a:srgbClr val="85200C"/>
                </a:solidFill>
                <a:latin typeface="Proxima Nova"/>
              </a:rPr>
              <a:t>Tribal courts, law enforcement, victim services/ MMIP, reentry services, and more</a:t>
            </a:r>
          </a:p>
          <a:p>
            <a:r>
              <a:rPr lang="en-US" sz="2400" b="1" dirty="0">
                <a:solidFill>
                  <a:srgbClr val="85200C"/>
                </a:solidFill>
                <a:latin typeface="Proxima Nova"/>
              </a:rPr>
              <a:t>National American Indian Court Judges Association</a:t>
            </a:r>
          </a:p>
          <a:p>
            <a:endParaRPr lang="en-US" sz="2400" b="1" dirty="0">
              <a:solidFill>
                <a:srgbClr val="85200C"/>
              </a:solidFill>
              <a:latin typeface="Proxima Nova"/>
            </a:endParaRPr>
          </a:p>
          <a:p>
            <a:r>
              <a:rPr lang="en-US" sz="2400" b="1" dirty="0">
                <a:solidFill>
                  <a:srgbClr val="85200C"/>
                </a:solidFill>
                <a:latin typeface="Proxima Nova"/>
                <a:hlinkClick r:id="rId6">
                  <a:extLst>
                    <a:ext uri="{A12FA001-AC4F-418D-AE19-62706E023703}">
                      <ahyp:hlinkClr xmlns:ahyp="http://schemas.microsoft.com/office/drawing/2018/hyperlinkcolor" val="tx"/>
                    </a:ext>
                  </a:extLst>
                </a:hlinkClick>
              </a:rPr>
              <a:t>Tribal Victim Services Set-Aside (TVSSA)</a:t>
            </a:r>
            <a:r>
              <a:rPr lang="en-US" sz="2400" b="1" dirty="0">
                <a:solidFill>
                  <a:srgbClr val="85200C"/>
                </a:solidFill>
                <a:latin typeface="Proxima Nova"/>
              </a:rPr>
              <a:t> funds can be used to support the family members of victims of MMIP. This funding can be used to generate awareness about their loved ones and cases</a:t>
            </a:r>
          </a:p>
        </p:txBody>
      </p:sp>
      <p:sp>
        <p:nvSpPr>
          <p:cNvPr id="4" name="TextBox 3">
            <a:extLst>
              <a:ext uri="{FF2B5EF4-FFF2-40B4-BE49-F238E27FC236}">
                <a16:creationId xmlns:a16="http://schemas.microsoft.com/office/drawing/2014/main" id="{FDA9F16A-D242-934E-6B7E-E1897F76EF5A}"/>
              </a:ext>
            </a:extLst>
          </p:cNvPr>
          <p:cNvSpPr txBox="1"/>
          <p:nvPr/>
        </p:nvSpPr>
        <p:spPr>
          <a:xfrm>
            <a:off x="2909185" y="3246330"/>
            <a:ext cx="4083629" cy="553998"/>
          </a:xfrm>
          <a:prstGeom prst="rect">
            <a:avLst/>
          </a:prstGeom>
          <a:noFill/>
        </p:spPr>
        <p:txBody>
          <a:bodyPr wrap="square" rtlCol="0">
            <a:spAutoFit/>
          </a:bodyPr>
          <a:lstStyle/>
          <a:p>
            <a:r>
              <a:rPr lang="en-US" sz="3000" b="1" dirty="0">
                <a:solidFill>
                  <a:srgbClr val="353744"/>
                </a:solidFill>
                <a:latin typeface="Proxima Nova"/>
              </a:rPr>
              <a:t>Federal</a:t>
            </a:r>
            <a:r>
              <a:rPr lang="en-US" sz="2400" dirty="0"/>
              <a:t> </a:t>
            </a:r>
            <a:r>
              <a:rPr lang="en-US" sz="3000" b="1" dirty="0">
                <a:solidFill>
                  <a:srgbClr val="353744"/>
                </a:solidFill>
                <a:latin typeface="Proxima Nova"/>
              </a:rPr>
              <a:t>Resources</a:t>
            </a:r>
          </a:p>
        </p:txBody>
      </p:sp>
      <p:sp>
        <p:nvSpPr>
          <p:cNvPr id="17" name="Frame 16">
            <a:extLst>
              <a:ext uri="{FF2B5EF4-FFF2-40B4-BE49-F238E27FC236}">
                <a16:creationId xmlns:a16="http://schemas.microsoft.com/office/drawing/2014/main" id="{63296748-7982-4262-38BC-0D5D70A2AC69}"/>
              </a:ext>
            </a:extLst>
          </p:cNvPr>
          <p:cNvSpPr/>
          <p:nvPr/>
        </p:nvSpPr>
        <p:spPr>
          <a:xfrm>
            <a:off x="12404258" y="1535687"/>
            <a:ext cx="5283341" cy="1138228"/>
          </a:xfrm>
          <a:prstGeom prst="fram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1520" dirty="0">
              <a:solidFill>
                <a:schemeClr val="tx1"/>
              </a:solidFill>
            </a:endParaRPr>
          </a:p>
        </p:txBody>
      </p:sp>
      <p:sp>
        <p:nvSpPr>
          <p:cNvPr id="18" name="Frame 17">
            <a:extLst>
              <a:ext uri="{FF2B5EF4-FFF2-40B4-BE49-F238E27FC236}">
                <a16:creationId xmlns:a16="http://schemas.microsoft.com/office/drawing/2014/main" id="{6C406C23-3653-9B40-3972-F0DFE4518A2D}"/>
              </a:ext>
            </a:extLst>
          </p:cNvPr>
          <p:cNvSpPr/>
          <p:nvPr/>
        </p:nvSpPr>
        <p:spPr>
          <a:xfrm>
            <a:off x="2309330" y="2954215"/>
            <a:ext cx="5283341" cy="1138228"/>
          </a:xfrm>
          <a:prstGeom prst="fram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1520">
              <a:solidFill>
                <a:schemeClr val="tx1"/>
              </a:solidFill>
            </a:endParaRPr>
          </a:p>
        </p:txBody>
      </p:sp>
      <p:pic>
        <p:nvPicPr>
          <p:cNvPr id="20" name="Picture 19">
            <a:extLst>
              <a:ext uri="{FF2B5EF4-FFF2-40B4-BE49-F238E27FC236}">
                <a16:creationId xmlns:a16="http://schemas.microsoft.com/office/drawing/2014/main" id="{BCE1983C-C582-7C53-2F94-04C34A305D27}"/>
              </a:ext>
            </a:extLst>
          </p:cNvPr>
          <p:cNvPicPr>
            <a:picLocks noChangeAspect="1"/>
          </p:cNvPicPr>
          <p:nvPr/>
        </p:nvPicPr>
        <p:blipFill>
          <a:blip r:embed="rId7"/>
          <a:stretch>
            <a:fillRect/>
          </a:stretch>
        </p:blipFill>
        <p:spPr>
          <a:xfrm>
            <a:off x="11879541" y="11731563"/>
            <a:ext cx="7495350" cy="9699865"/>
          </a:xfrm>
          <a:prstGeom prst="rect">
            <a:avLst/>
          </a:prstGeom>
        </p:spPr>
      </p:pic>
      <p:sp>
        <p:nvSpPr>
          <p:cNvPr id="2" name="TextBox 1">
            <a:extLst>
              <a:ext uri="{FF2B5EF4-FFF2-40B4-BE49-F238E27FC236}">
                <a16:creationId xmlns:a16="http://schemas.microsoft.com/office/drawing/2014/main" id="{E34D48CA-8418-279C-B1BB-821A0DCEFC5D}"/>
              </a:ext>
            </a:extLst>
          </p:cNvPr>
          <p:cNvSpPr txBox="1"/>
          <p:nvPr/>
        </p:nvSpPr>
        <p:spPr>
          <a:xfrm>
            <a:off x="22095500" y="8447132"/>
            <a:ext cx="7676797" cy="3416320"/>
          </a:xfrm>
          <a:prstGeom prst="rect">
            <a:avLst/>
          </a:prstGeom>
          <a:noFill/>
        </p:spPr>
        <p:txBody>
          <a:bodyPr wrap="square" rtlCol="0">
            <a:spAutoFit/>
          </a:bodyPr>
          <a:lstStyle/>
          <a:p>
            <a:r>
              <a:rPr lang="en-US" sz="2400" b="1" u="sng" dirty="0">
                <a:solidFill>
                  <a:srgbClr val="85200C"/>
                </a:solidFill>
                <a:latin typeface="Proxima Nova"/>
              </a:rPr>
              <a:t>Savannas Act</a:t>
            </a:r>
          </a:p>
          <a:p>
            <a:r>
              <a:rPr lang="en-US" sz="2400" b="1" dirty="0">
                <a:solidFill>
                  <a:srgbClr val="85200C"/>
                </a:solidFill>
                <a:latin typeface="Proxima Nova"/>
              </a:rPr>
              <a:t>Savanna’s Act is a critical law because it aims to improve data collection and train law enforcement agencies on responding to missing and murdered Indigenous women (MMIW) and reporting data. However, according to the US Government Accountability Office, MMIW data analyses are in their early stages and the DOJ lacks a plan to continue these efforts.</a:t>
            </a:r>
          </a:p>
        </p:txBody>
      </p:sp>
      <p:sp>
        <p:nvSpPr>
          <p:cNvPr id="7" name="Frame 6">
            <a:extLst>
              <a:ext uri="{FF2B5EF4-FFF2-40B4-BE49-F238E27FC236}">
                <a16:creationId xmlns:a16="http://schemas.microsoft.com/office/drawing/2014/main" id="{04D7C5AA-72AB-D009-4020-C1749DBFD7D0}"/>
              </a:ext>
            </a:extLst>
          </p:cNvPr>
          <p:cNvSpPr/>
          <p:nvPr/>
        </p:nvSpPr>
        <p:spPr>
          <a:xfrm>
            <a:off x="21070958" y="7491025"/>
            <a:ext cx="9263268" cy="5328535"/>
          </a:xfrm>
          <a:prstGeom prst="fram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sz="1520">
              <a:solidFill>
                <a:schemeClr val="tx1"/>
              </a:solidFill>
            </a:endParaRPr>
          </a:p>
        </p:txBody>
      </p:sp>
      <p:sp>
        <p:nvSpPr>
          <p:cNvPr id="8" name="TextBox 7">
            <a:extLst>
              <a:ext uri="{FF2B5EF4-FFF2-40B4-BE49-F238E27FC236}">
                <a16:creationId xmlns:a16="http://schemas.microsoft.com/office/drawing/2014/main" id="{22EB4451-9B94-D980-CF5E-0A6D15EED93F}"/>
              </a:ext>
            </a:extLst>
          </p:cNvPr>
          <p:cNvSpPr txBox="1"/>
          <p:nvPr/>
        </p:nvSpPr>
        <p:spPr>
          <a:xfrm>
            <a:off x="21539753" y="13335563"/>
            <a:ext cx="7399397" cy="1649682"/>
          </a:xfrm>
          <a:prstGeom prst="rect">
            <a:avLst/>
          </a:prstGeom>
          <a:noFill/>
        </p:spPr>
        <p:txBody>
          <a:bodyPr wrap="square" rtlCol="0">
            <a:spAutoFit/>
          </a:bodyPr>
          <a:lstStyle/>
          <a:p>
            <a:pPr>
              <a:spcAft>
                <a:spcPts val="1199"/>
              </a:spcAft>
            </a:pPr>
            <a:r>
              <a:rPr lang="en-US" sz="2400" b="1" dirty="0">
                <a:solidFill>
                  <a:srgbClr val="85200C"/>
                </a:solidFill>
                <a:latin typeface="Proxima Nova"/>
              </a:rPr>
              <a:t>Read more on Savannas Act and the Not Invisible Act of 2019</a:t>
            </a:r>
          </a:p>
          <a:p>
            <a:pPr>
              <a:spcAft>
                <a:spcPts val="1199"/>
              </a:spcAft>
            </a:pPr>
            <a:r>
              <a:rPr lang="en-US" b="1" dirty="0">
                <a:solidFill>
                  <a:srgbClr val="85200C"/>
                </a:solidFill>
                <a:latin typeface="Proxima Nova"/>
                <a:hlinkClick r:id="rId8"/>
              </a:rPr>
              <a:t>https://indianlaw.org/swsn/savanna_not_invisible_laws</a:t>
            </a:r>
            <a:endParaRPr lang="en-US" b="1" dirty="0">
              <a:solidFill>
                <a:srgbClr val="85200C"/>
              </a:solidFill>
              <a:latin typeface="Proxima Nova"/>
            </a:endParaRPr>
          </a:p>
          <a:p>
            <a:endParaRPr lang="en-US" sz="1520" dirty="0"/>
          </a:p>
        </p:txBody>
      </p:sp>
      <p:sp>
        <p:nvSpPr>
          <p:cNvPr id="10" name="TextBox 9">
            <a:extLst>
              <a:ext uri="{FF2B5EF4-FFF2-40B4-BE49-F238E27FC236}">
                <a16:creationId xmlns:a16="http://schemas.microsoft.com/office/drawing/2014/main" id="{A04EB722-84F3-6C00-8F23-9FF5C1F2133C}"/>
              </a:ext>
            </a:extLst>
          </p:cNvPr>
          <p:cNvSpPr txBox="1"/>
          <p:nvPr/>
        </p:nvSpPr>
        <p:spPr>
          <a:xfrm>
            <a:off x="19163827" y="5983853"/>
            <a:ext cx="10608470" cy="819583"/>
          </a:xfrm>
          <a:prstGeom prst="rect">
            <a:avLst/>
          </a:prstGeom>
          <a:noFill/>
        </p:spPr>
        <p:txBody>
          <a:bodyPr wrap="square" rtlCol="0">
            <a:spAutoFit/>
          </a:bodyPr>
          <a:lstStyle/>
          <a:p>
            <a:r>
              <a:rPr lang="en-US" sz="2363" b="1" dirty="0">
                <a:solidFill>
                  <a:srgbClr val="85200C"/>
                </a:solidFill>
                <a:latin typeface="Proxima Nova"/>
                <a:hlinkClick r:id="rId9">
                  <a:extLst>
                    <a:ext uri="{A12FA001-AC4F-418D-AE19-62706E023703}">
                      <ahyp:hlinkClr xmlns:ahyp="http://schemas.microsoft.com/office/drawing/2018/hyperlinkcolor" val="tx"/>
                    </a:ext>
                  </a:extLst>
                </a:hlinkClick>
              </a:rPr>
              <a:t>StrongHearts Native Helpline</a:t>
            </a:r>
            <a:r>
              <a:rPr lang="en-US" sz="2363" b="1" dirty="0">
                <a:solidFill>
                  <a:srgbClr val="85200C"/>
                </a:solidFill>
                <a:latin typeface="Proxima Nova"/>
              </a:rPr>
              <a:t>: 1-844-762-8483</a:t>
            </a:r>
          </a:p>
          <a:p>
            <a:r>
              <a:rPr lang="en-US" sz="2363" b="1" dirty="0">
                <a:solidFill>
                  <a:srgbClr val="85200C"/>
                </a:solidFill>
                <a:latin typeface="Proxima Nova"/>
                <a:hlinkClick r:id="rId10">
                  <a:extLst>
                    <a:ext uri="{A12FA001-AC4F-418D-AE19-62706E023703}">
                      <ahyp:hlinkClr xmlns:ahyp="http://schemas.microsoft.com/office/drawing/2018/hyperlinkcolor" val="tx"/>
                    </a:ext>
                  </a:extLst>
                </a:hlinkClick>
              </a:rPr>
              <a:t>Coalition to Stop </a:t>
            </a:r>
            <a:r>
              <a:rPr lang="en-US" sz="2363" b="1" u="sng" dirty="0">
                <a:solidFill>
                  <a:srgbClr val="85200C"/>
                </a:solidFill>
                <a:latin typeface="Proxima Nova"/>
                <a:hlinkClick r:id="rId10">
                  <a:extLst>
                    <a:ext uri="{A12FA001-AC4F-418D-AE19-62706E023703}">
                      <ahyp:hlinkClr xmlns:ahyp="http://schemas.microsoft.com/office/drawing/2018/hyperlinkcolor" val="tx"/>
                    </a:ext>
                  </a:extLst>
                </a:hlinkClick>
              </a:rPr>
              <a:t>Violence</a:t>
            </a:r>
            <a:r>
              <a:rPr lang="en-US" sz="2363" b="1" dirty="0">
                <a:solidFill>
                  <a:srgbClr val="85200C"/>
                </a:solidFill>
                <a:latin typeface="Proxima Nova"/>
                <a:hlinkClick r:id="rId10">
                  <a:extLst>
                    <a:ext uri="{A12FA001-AC4F-418D-AE19-62706E023703}">
                      <ahyp:hlinkClr xmlns:ahyp="http://schemas.microsoft.com/office/drawing/2018/hyperlinkcolor" val="tx"/>
                    </a:ext>
                  </a:extLst>
                </a:hlinkClick>
              </a:rPr>
              <a:t> Against Native Women</a:t>
            </a:r>
            <a:r>
              <a:rPr lang="en-US" sz="2363" b="1" dirty="0">
                <a:solidFill>
                  <a:srgbClr val="85200C"/>
                </a:solidFill>
                <a:latin typeface="Proxima Nova"/>
              </a:rPr>
              <a:t>: 1-505-243-9199</a:t>
            </a:r>
          </a:p>
        </p:txBody>
      </p:sp>
      <p:pic>
        <p:nvPicPr>
          <p:cNvPr id="11" name="Picture 10">
            <a:extLst>
              <a:ext uri="{FF2B5EF4-FFF2-40B4-BE49-F238E27FC236}">
                <a16:creationId xmlns:a16="http://schemas.microsoft.com/office/drawing/2014/main" id="{BF63D44E-348F-0D19-2CC4-38C8D7CAEA9E}"/>
              </a:ext>
            </a:extLst>
          </p:cNvPr>
          <p:cNvPicPr>
            <a:picLocks noChangeAspect="1"/>
          </p:cNvPicPr>
          <p:nvPr/>
        </p:nvPicPr>
        <p:blipFill>
          <a:blip r:embed="rId11"/>
          <a:stretch>
            <a:fillRect/>
          </a:stretch>
        </p:blipFill>
        <p:spPr>
          <a:xfrm>
            <a:off x="26275084" y="15101862"/>
            <a:ext cx="5229531" cy="4999436"/>
          </a:xfrm>
          <a:prstGeom prst="rect">
            <a:avLst/>
          </a:prstGeom>
        </p:spPr>
      </p:pic>
      <p:sp>
        <p:nvSpPr>
          <p:cNvPr id="15" name="TextBox 14">
            <a:extLst>
              <a:ext uri="{FF2B5EF4-FFF2-40B4-BE49-F238E27FC236}">
                <a16:creationId xmlns:a16="http://schemas.microsoft.com/office/drawing/2014/main" id="{D66402B2-A3E3-F9C5-6464-7230D658E83B}"/>
              </a:ext>
            </a:extLst>
          </p:cNvPr>
          <p:cNvSpPr txBox="1"/>
          <p:nvPr/>
        </p:nvSpPr>
        <p:spPr>
          <a:xfrm>
            <a:off x="19163826" y="5364104"/>
            <a:ext cx="3804049" cy="923330"/>
          </a:xfrm>
          <a:prstGeom prst="rect">
            <a:avLst/>
          </a:prstGeom>
          <a:noFill/>
        </p:spPr>
        <p:txBody>
          <a:bodyPr wrap="square" rtlCol="0">
            <a:spAutoFit/>
          </a:bodyPr>
          <a:lstStyle/>
          <a:p>
            <a:r>
              <a:rPr lang="en-US" sz="2363" b="1" dirty="0">
                <a:solidFill>
                  <a:srgbClr val="85200C"/>
                </a:solidFill>
                <a:latin typeface="Proxima Nova"/>
              </a:rPr>
              <a:t>Call for assistance</a:t>
            </a:r>
            <a:r>
              <a:rPr lang="en-US" sz="2700" dirty="0"/>
              <a:t>:</a:t>
            </a:r>
          </a:p>
          <a:p>
            <a:endParaRPr lang="en-US" sz="2700" dirty="0"/>
          </a:p>
        </p:txBody>
      </p:sp>
    </p:spTree>
    <p:extLst>
      <p:ext uri="{BB962C8B-B14F-4D97-AF65-F5344CB8AC3E}">
        <p14:creationId xmlns:p14="http://schemas.microsoft.com/office/powerpoint/2010/main" val="345577242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TotalTime>
  <Words>718</Words>
  <Application>Microsoft Macintosh PowerPoint</Application>
  <PresentationFormat>Custom</PresentationFormat>
  <Paragraphs>64</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Helvetica</vt:lpstr>
      <vt:lpstr>Proxima Nova</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Chloe Sanderson-Student</dc:creator>
  <cp:lastModifiedBy>Chloe Sanderson-Student</cp:lastModifiedBy>
  <cp:revision>1</cp:revision>
  <dcterms:created xsi:type="dcterms:W3CDTF">2022-11-07T23:16:29Z</dcterms:created>
  <dcterms:modified xsi:type="dcterms:W3CDTF">2022-11-07T23:22:31Z</dcterms:modified>
</cp:coreProperties>
</file>